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68.xml" ContentType="application/vnd.openxmlformats-officedocument.presentationml.slide+xml"/>
  <Override PartName="/ppt/embeddings/oleObject4.bin" ContentType="application/vnd.openxmlformats-officedocument.oleObject"/>
  <Override PartName="/ppt/notesSlides/notesSlide22.xml" ContentType="application/vnd.openxmlformats-officedocument.presentationml.notes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66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embeddings/oleObject2.bin" ContentType="application/vnd.openxmlformats-officedocument.oleObject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slides/slide62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embeddings/oleObject3.bin" ContentType="application/vnd.openxmlformats-officedocument.oleObject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7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Default Extension="emf" ContentType="image/x-emf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vml" ContentType="application/vnd.openxmlformats-officedocument.vmlDrawing"/>
  <Override PartName="/ppt/notesSlides/notesSlide18.xml" ContentType="application/vnd.openxmlformats-officedocument.presentationml.notesSlid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slideMasters/slideMaster2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s/slide53.xml" ContentType="application/vnd.openxmlformats-officedocument.presentationml.slide+xml"/>
  <Override PartName="/ppt/slides/slide76.xml" ContentType="application/vnd.openxmlformats-officedocument.presentationml.slide+xml"/>
  <Override PartName="/ppt/slides/slide55.xml" ContentType="application/vnd.openxmlformats-officedocument.presentationml.slide+xml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80.xml" ContentType="application/vnd.openxmlformats-officedocument.presentationml.slide+xml"/>
  <Override PartName="/ppt/slides/slide69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notesSlides/notesSlide2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8.xml" ContentType="application/vnd.openxmlformats-officedocument.presentationml.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63.xml" ContentType="application/vnd.openxmlformats-officedocument.presentationml.slide+xml"/>
  <Override PartName="/ppt/embeddings/oleObject5.bin" ContentType="application/vnd.openxmlformats-officedocument.oleObject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embeddings/oleObject1.bin" ContentType="application/vnd.openxmlformats-officedocument.oleObject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70.xml" ContentType="application/vnd.openxmlformats-officedocument.presentationml.slide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9.xml" ContentType="application/vnd.openxmlformats-officedocument.presentationml.slide+xml"/>
  <Override PartName="/ppt/slides/slide79.xml" ContentType="application/vnd.openxmlformats-officedocument.presentationml.slide+xml"/>
  <Default Extension="jpeg" ContentType="image/jpeg"/>
  <Override PartName="/ppt/slides/slide6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72.xml" ContentType="application/vnd.openxmlformats-officedocument.presentationml.slide+xml"/>
  <Override PartName="/ppt/slides/slide7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73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slides/slide71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>
  <p:sldMasterIdLst>
    <p:sldMasterId id="2147483648" r:id="rId1"/>
    <p:sldMasterId id="2147483806" r:id="rId2"/>
  </p:sldMasterIdLst>
  <p:notesMasterIdLst>
    <p:notesMasterId r:id="rId83"/>
  </p:notesMasterIdLst>
  <p:sldIdLst>
    <p:sldId id="275" r:id="rId3"/>
    <p:sldId id="411" r:id="rId4"/>
    <p:sldId id="296" r:id="rId5"/>
    <p:sldId id="295" r:id="rId6"/>
    <p:sldId id="280" r:id="rId7"/>
    <p:sldId id="385" r:id="rId8"/>
    <p:sldId id="281" r:id="rId9"/>
    <p:sldId id="276" r:id="rId10"/>
    <p:sldId id="285" r:id="rId11"/>
    <p:sldId id="284" r:id="rId12"/>
    <p:sldId id="434" r:id="rId13"/>
    <p:sldId id="487" r:id="rId14"/>
    <p:sldId id="436" r:id="rId15"/>
    <p:sldId id="451" r:id="rId16"/>
    <p:sldId id="317" r:id="rId17"/>
    <p:sldId id="318" r:id="rId18"/>
    <p:sldId id="324" r:id="rId19"/>
    <p:sldId id="325" r:id="rId20"/>
    <p:sldId id="326" r:id="rId21"/>
    <p:sldId id="328" r:id="rId22"/>
    <p:sldId id="333" r:id="rId23"/>
    <p:sldId id="334" r:id="rId24"/>
    <p:sldId id="346" r:id="rId25"/>
    <p:sldId id="368" r:id="rId26"/>
    <p:sldId id="369" r:id="rId27"/>
    <p:sldId id="335" r:id="rId28"/>
    <p:sldId id="371" r:id="rId29"/>
    <p:sldId id="372" r:id="rId30"/>
    <p:sldId id="373" r:id="rId31"/>
    <p:sldId id="381" r:id="rId32"/>
    <p:sldId id="488" r:id="rId33"/>
    <p:sldId id="476" r:id="rId34"/>
    <p:sldId id="477" r:id="rId35"/>
    <p:sldId id="478" r:id="rId36"/>
    <p:sldId id="479" r:id="rId37"/>
    <p:sldId id="480" r:id="rId38"/>
    <p:sldId id="489" r:id="rId39"/>
    <p:sldId id="387" r:id="rId40"/>
    <p:sldId id="388" r:id="rId41"/>
    <p:sldId id="481" r:id="rId42"/>
    <p:sldId id="287" r:id="rId43"/>
    <p:sldId id="288" r:id="rId44"/>
    <p:sldId id="290" r:id="rId45"/>
    <p:sldId id="443" r:id="rId46"/>
    <p:sldId id="490" r:id="rId47"/>
    <p:sldId id="448" r:id="rId48"/>
    <p:sldId id="482" r:id="rId49"/>
    <p:sldId id="483" r:id="rId50"/>
    <p:sldId id="484" r:id="rId51"/>
    <p:sldId id="485" r:id="rId52"/>
    <p:sldId id="452" r:id="rId53"/>
    <p:sldId id="458" r:id="rId54"/>
    <p:sldId id="459" r:id="rId55"/>
    <p:sldId id="460" r:id="rId56"/>
    <p:sldId id="461" r:id="rId57"/>
    <p:sldId id="463" r:id="rId58"/>
    <p:sldId id="464" r:id="rId59"/>
    <p:sldId id="465" r:id="rId60"/>
    <p:sldId id="466" r:id="rId61"/>
    <p:sldId id="467" r:id="rId62"/>
    <p:sldId id="471" r:id="rId63"/>
    <p:sldId id="473" r:id="rId64"/>
    <p:sldId id="468" r:id="rId65"/>
    <p:sldId id="474" r:id="rId66"/>
    <p:sldId id="475" r:id="rId67"/>
    <p:sldId id="486" r:id="rId68"/>
    <p:sldId id="365" r:id="rId69"/>
    <p:sldId id="414" r:id="rId70"/>
    <p:sldId id="416" r:id="rId71"/>
    <p:sldId id="417" r:id="rId72"/>
    <p:sldId id="418" r:id="rId73"/>
    <p:sldId id="420" r:id="rId74"/>
    <p:sldId id="421" r:id="rId75"/>
    <p:sldId id="422" r:id="rId76"/>
    <p:sldId id="423" r:id="rId77"/>
    <p:sldId id="424" r:id="rId78"/>
    <p:sldId id="425" r:id="rId79"/>
    <p:sldId id="426" r:id="rId80"/>
    <p:sldId id="427" r:id="rId81"/>
    <p:sldId id="428" r:id="rId8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8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EE0000"/>
    <a:srgbClr val="FF5050"/>
    <a:srgbClr val="FADD06"/>
    <a:srgbClr val="009900"/>
    <a:srgbClr val="33CC33"/>
    <a:srgbClr val="DDDDDD"/>
    <a:srgbClr val="990000"/>
  </p:clrMru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showOutlineIcons="0">
    <p:restoredLeft sz="15085" autoAdjust="0"/>
    <p:restoredTop sz="94790" autoAdjust="0"/>
  </p:normalViewPr>
  <p:slideViewPr>
    <p:cSldViewPr snapToGrid="0">
      <p:cViewPr varScale="1">
        <p:scale>
          <a:sx n="152" d="100"/>
          <a:sy n="152" d="100"/>
        </p:scale>
        <p:origin x="-11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2.xml"/><Relationship Id="rId60" Type="http://schemas.openxmlformats.org/officeDocument/2006/relationships/slide" Target="slides/slide58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43" Type="http://schemas.openxmlformats.org/officeDocument/2006/relationships/slide" Target="slides/slide41.xml"/><Relationship Id="rId74" Type="http://schemas.openxmlformats.org/officeDocument/2006/relationships/slide" Target="slides/slide72.xml"/><Relationship Id="rId25" Type="http://schemas.openxmlformats.org/officeDocument/2006/relationships/slide" Target="slides/slide23.xml"/><Relationship Id="rId10" Type="http://schemas.openxmlformats.org/officeDocument/2006/relationships/slide" Target="slides/slide8.xml"/><Relationship Id="rId50" Type="http://schemas.openxmlformats.org/officeDocument/2006/relationships/slide" Target="slides/slide48.xml"/><Relationship Id="rId77" Type="http://schemas.openxmlformats.org/officeDocument/2006/relationships/slide" Target="slides/slide75.xml"/><Relationship Id="rId63" Type="http://schemas.openxmlformats.org/officeDocument/2006/relationships/slide" Target="slides/slide61.xml"/><Relationship Id="rId17" Type="http://schemas.openxmlformats.org/officeDocument/2006/relationships/slide" Target="slides/slide15.xml"/><Relationship Id="rId85" Type="http://schemas.openxmlformats.org/officeDocument/2006/relationships/presProps" Target="presProps.xml"/><Relationship Id="rId9" Type="http://schemas.openxmlformats.org/officeDocument/2006/relationships/slide" Target="slides/slide7.xml"/><Relationship Id="rId18" Type="http://schemas.openxmlformats.org/officeDocument/2006/relationships/slide" Target="slides/slide16.xml"/><Relationship Id="rId27" Type="http://schemas.openxmlformats.org/officeDocument/2006/relationships/slide" Target="slides/slide25.xml"/><Relationship Id="rId71" Type="http://schemas.openxmlformats.org/officeDocument/2006/relationships/slide" Target="slides/slide69.xml"/><Relationship Id="rId14" Type="http://schemas.openxmlformats.org/officeDocument/2006/relationships/slide" Target="slides/slide12.xml"/><Relationship Id="rId4" Type="http://schemas.openxmlformats.org/officeDocument/2006/relationships/slide" Target="slides/slide2.xml"/><Relationship Id="rId28" Type="http://schemas.openxmlformats.org/officeDocument/2006/relationships/slide" Target="slides/slide26.xml"/><Relationship Id="rId45" Type="http://schemas.openxmlformats.org/officeDocument/2006/relationships/slide" Target="slides/slide43.xml"/><Relationship Id="rId58" Type="http://schemas.openxmlformats.org/officeDocument/2006/relationships/slide" Target="slides/slide56.xml"/><Relationship Id="rId42" Type="http://schemas.openxmlformats.org/officeDocument/2006/relationships/slide" Target="slides/slide40.xml"/><Relationship Id="rId73" Type="http://schemas.openxmlformats.org/officeDocument/2006/relationships/slide" Target="slides/slide71.xml"/><Relationship Id="rId88" Type="http://schemas.openxmlformats.org/officeDocument/2006/relationships/tableStyles" Target="tableStyles.xml"/><Relationship Id="rId87" Type="http://schemas.openxmlformats.org/officeDocument/2006/relationships/theme" Target="theme/theme1.xml"/><Relationship Id="rId6" Type="http://schemas.openxmlformats.org/officeDocument/2006/relationships/slide" Target="slides/slide4.xml"/><Relationship Id="rId49" Type="http://schemas.openxmlformats.org/officeDocument/2006/relationships/slide" Target="slides/slide47.xml"/><Relationship Id="rId44" Type="http://schemas.openxmlformats.org/officeDocument/2006/relationships/slide" Target="slides/slide42.xml"/><Relationship Id="rId82" Type="http://schemas.openxmlformats.org/officeDocument/2006/relationships/slide" Target="slides/slide80.xml"/><Relationship Id="rId69" Type="http://schemas.openxmlformats.org/officeDocument/2006/relationships/slide" Target="slides/slide67.xml"/><Relationship Id="rId19" Type="http://schemas.openxmlformats.org/officeDocument/2006/relationships/slide" Target="slides/slide17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46" Type="http://schemas.openxmlformats.org/officeDocument/2006/relationships/slide" Target="slides/slide44.xml"/><Relationship Id="rId57" Type="http://schemas.openxmlformats.org/officeDocument/2006/relationships/slide" Target="slides/slide55.xml"/><Relationship Id="rId59" Type="http://schemas.openxmlformats.org/officeDocument/2006/relationships/slide" Target="slides/slide57.xml"/><Relationship Id="rId35" Type="http://schemas.openxmlformats.org/officeDocument/2006/relationships/slide" Target="slides/slide33.xml"/><Relationship Id="rId51" Type="http://schemas.openxmlformats.org/officeDocument/2006/relationships/slide" Target="slides/slide49.xml"/><Relationship Id="rId55" Type="http://schemas.openxmlformats.org/officeDocument/2006/relationships/slide" Target="slides/slide53.xml"/><Relationship Id="rId31" Type="http://schemas.openxmlformats.org/officeDocument/2006/relationships/slide" Target="slides/slide29.xml"/><Relationship Id="rId34" Type="http://schemas.openxmlformats.org/officeDocument/2006/relationships/slide" Target="slides/slide32.xml"/><Relationship Id="rId40" Type="http://schemas.openxmlformats.org/officeDocument/2006/relationships/slide" Target="slides/slide38.xml"/><Relationship Id="rId62" Type="http://schemas.openxmlformats.org/officeDocument/2006/relationships/slide" Target="slides/slide60.xml"/><Relationship Id="rId66" Type="http://schemas.openxmlformats.org/officeDocument/2006/relationships/slide" Target="slides/slide64.xml"/><Relationship Id="rId36" Type="http://schemas.openxmlformats.org/officeDocument/2006/relationships/slide" Target="slides/slide34.xml"/><Relationship Id="rId72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2.xml"/><Relationship Id="rId47" Type="http://schemas.openxmlformats.org/officeDocument/2006/relationships/slide" Target="slides/slide45.xml"/><Relationship Id="rId56" Type="http://schemas.openxmlformats.org/officeDocument/2006/relationships/slide" Target="slides/slide54.xml"/><Relationship Id="rId48" Type="http://schemas.openxmlformats.org/officeDocument/2006/relationships/slide" Target="slides/slide46.xml"/><Relationship Id="rId75" Type="http://schemas.openxmlformats.org/officeDocument/2006/relationships/slide" Target="slides/slide73.xml"/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2" Type="http://schemas.openxmlformats.org/officeDocument/2006/relationships/slide" Target="slides/slide50.xml"/><Relationship Id="rId65" Type="http://schemas.openxmlformats.org/officeDocument/2006/relationships/slide" Target="slides/slide63.xml"/><Relationship Id="rId67" Type="http://schemas.openxmlformats.org/officeDocument/2006/relationships/slide" Target="slides/slide65.xml"/><Relationship Id="rId54" Type="http://schemas.openxmlformats.org/officeDocument/2006/relationships/slide" Target="slides/slide52.xml"/><Relationship Id="rId12" Type="http://schemas.openxmlformats.org/officeDocument/2006/relationships/slide" Target="slides/slide10.xml"/><Relationship Id="rId76" Type="http://schemas.openxmlformats.org/officeDocument/2006/relationships/slide" Target="slides/slide74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3" Type="http://schemas.openxmlformats.org/officeDocument/2006/relationships/slide" Target="slides/slide1.xml"/><Relationship Id="rId86" Type="http://schemas.openxmlformats.org/officeDocument/2006/relationships/viewProps" Target="viewProps.xml"/><Relationship Id="rId23" Type="http://schemas.openxmlformats.org/officeDocument/2006/relationships/slide" Target="slides/slide21.xml"/><Relationship Id="rId61" Type="http://schemas.openxmlformats.org/officeDocument/2006/relationships/slide" Target="slides/slide59.xml"/><Relationship Id="rId53" Type="http://schemas.openxmlformats.org/officeDocument/2006/relationships/slide" Target="slides/slide51.xml"/><Relationship Id="rId84" Type="http://schemas.openxmlformats.org/officeDocument/2006/relationships/printerSettings" Target="printerSettings/printerSettings1.bin"/><Relationship Id="rId26" Type="http://schemas.openxmlformats.org/officeDocument/2006/relationships/slide" Target="slides/slide24.xml"/><Relationship Id="rId30" Type="http://schemas.openxmlformats.org/officeDocument/2006/relationships/slide" Target="slides/slide28.xml"/><Relationship Id="rId11" Type="http://schemas.openxmlformats.org/officeDocument/2006/relationships/slide" Target="slides/slide9.xml"/><Relationship Id="rId68" Type="http://schemas.openxmlformats.org/officeDocument/2006/relationships/slide" Target="slides/slide66.xml"/><Relationship Id="rId29" Type="http://schemas.openxmlformats.org/officeDocument/2006/relationships/slide" Target="slides/slide27.xml"/><Relationship Id="rId16" Type="http://schemas.openxmlformats.org/officeDocument/2006/relationships/slide" Target="slides/slide14.xml"/><Relationship Id="rId33" Type="http://schemas.openxmlformats.org/officeDocument/2006/relationships/slide" Target="slides/slide31.xml"/><Relationship Id="rId83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78" Type="http://schemas.openxmlformats.org/officeDocument/2006/relationships/slide" Target="slides/slide76.xml"/><Relationship Id="rId22" Type="http://schemas.openxmlformats.org/officeDocument/2006/relationships/slide" Target="slides/slide20.xml"/><Relationship Id="rId21" Type="http://schemas.openxmlformats.org/officeDocument/2006/relationships/slide" Target="slides/slide1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C050F69-58E0-EE45-AFCE-10418980419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C7D31E-287D-8640-B0ED-A1187FC8CD3C}" type="slidenum">
              <a:rPr lang="en-US"/>
              <a:pPr/>
              <a:t>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010FE3-1365-CA4A-B3E9-28CBFBF30FA7}" type="slidenum">
              <a:rPr lang="en-US"/>
              <a:pPr/>
              <a:t>19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07AF9-7769-E644-B648-6E98B8CC31EA}" type="slidenum">
              <a:rPr lang="en-US"/>
              <a:pPr/>
              <a:t>20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30167A-BDFC-4940-A0B5-ECC37678FAD3}" type="slidenum">
              <a:rPr lang="en-US"/>
              <a:pPr/>
              <a:t>23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7656A9-4ED9-4148-94B7-87F3E0831019}" type="slidenum">
              <a:rPr lang="en-US"/>
              <a:pPr/>
              <a:t>24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9A4F9-5AC7-B54E-814D-A99435B06E41}" type="slidenum">
              <a:rPr lang="en-US"/>
              <a:pPr/>
              <a:t>25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B4C17E-784D-F748-8510-BD5BD41C1DD8}" type="slidenum">
              <a:rPr lang="en-US"/>
              <a:pPr/>
              <a:t>26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3587" cy="3430588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endParaRPr lang="en-US" sz="1000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8056D1-1B7E-AD4B-ABBD-1D7984C3A4C1}" type="slidenum">
              <a:rPr lang="en-US"/>
              <a:pPr/>
              <a:t>38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BB265-2DBC-AC45-8221-C006FF64FBC8}" type="slidenum">
              <a:rPr lang="en-US">
                <a:latin typeface="Arial" pitchFamily="-65" charset="0"/>
              </a:rPr>
              <a:pPr/>
              <a:t>6</a:t>
            </a:fld>
            <a:endParaRPr lang="en-US">
              <a:latin typeface="Arial" pitchFamily="-65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65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5B1D2A-1B67-8B4C-93D8-B2EA33B1C816}" type="slidenum">
              <a:rPr lang="en-US"/>
              <a:pPr/>
              <a:t>39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0F69-58E0-EE45-AFCE-104189804190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50F69-58E0-EE45-AFCE-104189804190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7CC42-D0BE-2C40-9E0A-FC2FCFF366B4}" type="slidenum">
              <a:rPr lang="en-US"/>
              <a:pPr/>
              <a:t>65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22" tIns="45611" rIns="91222" bIns="45611" anchor="b">
            <a:prstTxWarp prst="textNoShape">
              <a:avLst/>
            </a:prstTxWarp>
          </a:bodyPr>
          <a:lstStyle/>
          <a:p>
            <a:pPr algn="r" defTabSz="911225"/>
            <a:fld id="{92DFE93F-EB10-0D44-9329-486D328DAB11}" type="slidenum">
              <a:rPr lang="en-US" sz="1200"/>
              <a:pPr algn="r" defTabSz="911225"/>
              <a:t>7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9755B5-E815-B442-9047-F13D12B11C6E}" type="slidenum">
              <a:rPr lang="en-US"/>
              <a:pPr/>
              <a:t>9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7395AD-B4C1-F249-AC32-74F35C98C793}" type="slidenum">
              <a:rPr lang="en-US"/>
              <a:pPr/>
              <a:t>10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923B45-E7C8-C741-BD11-CA33028D0768}" type="slidenum">
              <a:rPr lang="en-US">
                <a:latin typeface="Arial" pitchFamily="-65" charset="0"/>
              </a:rPr>
              <a:pPr/>
              <a:t>11</a:t>
            </a:fld>
            <a:endParaRPr lang="en-US">
              <a:latin typeface="Arial" pitchFamily="-65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65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B16F75-106E-C04C-897E-528C627A9A5C}" type="slidenum">
              <a:rPr lang="en-US"/>
              <a:pPr/>
              <a:t>16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469648-904E-0741-9250-96F34E50E45B}" type="slidenum">
              <a:rPr lang="en-US"/>
              <a:pPr/>
              <a:t>17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CE4DA-BD77-F241-84C0-A6EB5AF515E3}" type="slidenum">
              <a:rPr lang="en-US"/>
              <a:pPr/>
              <a:t>18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Title_slide_noba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53000" y="2133600"/>
            <a:ext cx="3810000" cy="609600"/>
          </a:xfrm>
        </p:spPr>
        <p:txBody>
          <a:bodyPr anchor="t"/>
          <a:lstStyle>
            <a:lvl1pPr algn="r">
              <a:defRPr sz="4000" b="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6400" y="4191000"/>
            <a:ext cx="3200400" cy="457200"/>
          </a:xfrm>
        </p:spPr>
        <p:txBody>
          <a:bodyPr/>
          <a:lstStyle>
            <a:lvl1pPr marL="0" indent="0" algn="r">
              <a:buFontTx/>
              <a:buNone/>
              <a:defRPr sz="2000" i="1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0"/>
            <a:ext cx="211455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19125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41529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69175" y="6434138"/>
            <a:ext cx="609600" cy="369887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fld id="{81A52FA1-014B-024E-B432-4E72D62418DB}" type="slidenum">
              <a:rPr lang="en-US"/>
              <a:pPr algn="ctr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1529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8" descr="Interior_slid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304800" y="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2800">
          <a:solidFill>
            <a:schemeClr val="tx1"/>
          </a:solidFill>
          <a:latin typeface="+mn-lt"/>
          <a:ea typeface="ＭＳ Ｐゴシック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1600">
          <a:solidFill>
            <a:schemeClr val="tx1"/>
          </a:solidFill>
          <a:latin typeface="+mn-lt"/>
          <a:ea typeface="ＭＳ Ｐゴシック" pitchFamily="-108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pitchFamily="-108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pitchFamily="-108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ior_slid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304800" y="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458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7162800" y="6553200"/>
            <a:ext cx="990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fld id="{820F142D-56EA-CF45-B350-56EA2F947F33}" type="slidenum">
              <a:rPr lang="en-US" sz="1200">
                <a:latin typeface="Arial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sz="1200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C267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2000" b="1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rgbClr val="00AAF6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agrid.org/display/caGrid13/Deprecated+Services+and+API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4" Type="http://schemas.openxmlformats.org/officeDocument/2006/relationships/notesSlide" Target="../notesSlides/notesSlide15.xml"/><Relationship Id="rId5" Type="http://schemas.openxmlformats.org/officeDocument/2006/relationships/oleObject" Target="../embeddings/oleObject3.bin"/><Relationship Id="rId7" Type="http://schemas.openxmlformats.org/officeDocument/2006/relationships/image" Target="../media/image16.png"/><Relationship Id="rId1" Type="http://schemas.openxmlformats.org/officeDocument/2006/relationships/vmlDrawing" Target="../drawings/vmlDrawing3.vml"/><Relationship Id="rId2" Type="http://schemas.openxmlformats.org/officeDocument/2006/relationships/tags" Target="../tags/tag2.xml"/><Relationship Id="rId9" Type="http://schemas.openxmlformats.org/officeDocument/2006/relationships/image" Target="../media/image18.jpeg"/><Relationship Id="rId3" Type="http://schemas.openxmlformats.org/officeDocument/2006/relationships/slideLayout" Target="../slideLayouts/slideLayout2.xml"/><Relationship Id="rId6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4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oleObject5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agrid.org/display/caGrid13/caGrid+Projects+Introduc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cagrid.org/display/knowledgebase/Use+caGrid+Libraries+in+Your+Application" TargetMode="External"/><Relationship Id="rId3" Type="http://schemas.openxmlformats.org/officeDocument/2006/relationships/hyperlink" Target="http://cagrid.org/x/EoM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3" Type="http://schemas.openxmlformats.org/officeDocument/2006/relationships/hyperlink" Target="http://quality.cagrid.org/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middleware.internet2.edu/pki07/proceedings/11-langella-federated-grid-trust-fabric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28.png"/><Relationship Id="rId4" Type="http://schemas.openxmlformats.org/officeDocument/2006/relationships/hyperlink" Target="http://gforge.nci.nih.gov/projects/cagrid-1-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abig-kc.nci.nih.gov/CaGrid/KC/index.php/Main_Page" TargetMode="External"/><Relationship Id="rId5" Type="http://schemas.openxmlformats.org/officeDocument/2006/relationships/hyperlink" Target="http://cagrid-portal.nci.nih.gov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agrid.org/display/caGrid13/Deprecated+Services+and+APIs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 Black" pitchFamily="-108" charset="0"/>
              </a:rPr>
              <a:t/>
            </a:r>
            <a:br>
              <a:rPr lang="en-US">
                <a:latin typeface="Arial Black" pitchFamily="-108" charset="0"/>
              </a:rPr>
            </a:br>
            <a:r>
              <a:rPr lang="en-US">
                <a:latin typeface="Arial Black" pitchFamily="-108" charset="0"/>
              </a:rPr>
              <a:t>caGrid Overview</a:t>
            </a:r>
          </a:p>
        </p:txBody>
      </p:sp>
      <p:sp>
        <p:nvSpPr>
          <p:cNvPr id="1536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caGrid</a:t>
            </a:r>
            <a:r>
              <a:rPr lang="en-US" dirty="0" smtClean="0"/>
              <a:t> / Novartis </a:t>
            </a:r>
            <a:r>
              <a:rPr lang="en-US" dirty="0"/>
              <a:t>Workshop</a:t>
            </a:r>
            <a:endParaRPr lang="en-US" dirty="0" smtClean="0"/>
          </a:p>
          <a:p>
            <a:r>
              <a:rPr lang="en-US" dirty="0" smtClean="0"/>
              <a:t>Rockville, MD</a:t>
            </a:r>
          </a:p>
          <a:p>
            <a:r>
              <a:rPr lang="en-US" dirty="0" smtClean="0"/>
              <a:t>June 22</a:t>
            </a:r>
            <a:r>
              <a:rPr lang="en-US" baseline="30000" dirty="0" smtClean="0"/>
              <a:t>nd</a:t>
            </a:r>
            <a:r>
              <a:rPr lang="en-US" dirty="0" smtClean="0"/>
              <a:t>-26</a:t>
            </a:r>
            <a:r>
              <a:rPr lang="en-US" baseline="30000" dirty="0" smtClean="0"/>
              <a:t>th</a:t>
            </a:r>
            <a:r>
              <a:rPr lang="en-US" dirty="0" smtClean="0"/>
              <a:t> , 2009</a:t>
            </a:r>
            <a:endParaRPr lang="en-US" dirty="0"/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8925" y="1935163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caGrid Community Involvement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caGrid itself provides no real “data” or “analysis” to caBIG</a:t>
            </a:r>
            <a:r>
              <a:rPr lang="en-US" sz="2400">
                <a:ea typeface="Arial" pitchFamily="-108" charset="0"/>
                <a:cs typeface="Arial" pitchFamily="-108" charset="0"/>
              </a:rPr>
              <a:t>™;</a:t>
            </a:r>
            <a:r>
              <a:rPr lang="en-US" sz="2400"/>
              <a:t> its the enabling infrastructure which allows the community to do so</a:t>
            </a:r>
          </a:p>
          <a:p>
            <a:pPr eaLnBrk="1" hangingPunct="1"/>
            <a:r>
              <a:rPr lang="en-US" sz="2400"/>
              <a:t>Community members add value to the grid as applications, services, and processes </a:t>
            </a:r>
            <a:r>
              <a:rPr lang="en-US" sz="2000" i="1"/>
              <a:t>(for example: shared workflows)</a:t>
            </a:r>
          </a:p>
          <a:p>
            <a:pPr lvl="1" eaLnBrk="1" hangingPunct="1"/>
            <a:r>
              <a:rPr lang="en-US" sz="2400"/>
              <a:t>caGrid provides the necessary core services, APIs, and tooling</a:t>
            </a:r>
          </a:p>
          <a:p>
            <a:pPr eaLnBrk="1" hangingPunct="1"/>
            <a:r>
              <a:rPr lang="en-US" sz="2400"/>
              <a:t>The real “value” of the grid comes from bringing this information to the “end user”</a:t>
            </a:r>
          </a:p>
          <a:p>
            <a:pPr eaLnBrk="1" hangingPunct="1"/>
            <a:r>
              <a:rPr lang="en-US" sz="2400"/>
              <a:t>Community members develop end user applications which consume of the resources provided by the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58000" y="6324600"/>
            <a:ext cx="2286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68580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caGrid as the fabric of caBIG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1303338"/>
            <a:ext cx="8001000" cy="547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 Black" pitchFamily="-108" charset="0"/>
              </a:rPr>
              <a:t/>
            </a:r>
            <a:br>
              <a:rPr lang="en-US" dirty="0" smtClean="0">
                <a:latin typeface="Arial Black" pitchFamily="-108" charset="0"/>
              </a:rPr>
            </a:br>
            <a:r>
              <a:rPr lang="en-US" dirty="0" smtClean="0">
                <a:latin typeface="Arial Black" pitchFamily="-108" charset="0"/>
              </a:rPr>
              <a:t>Component / Service Survey</a:t>
            </a:r>
            <a:endParaRPr lang="en-US" dirty="0">
              <a:latin typeface="Arial Black" pitchFamily="-108" charset="0"/>
            </a:endParaRPr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60198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caGrid 1.3 Core Services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 smtClean="0"/>
              <a:t>All caGrid Core Services were redeployed on all caBIG® Grids </a:t>
            </a:r>
          </a:p>
          <a:p>
            <a:pPr>
              <a:buFontTx/>
              <a:buNone/>
            </a:pPr>
            <a:r>
              <a:rPr lang="en-US" sz="1800" dirty="0" smtClean="0"/>
              <a:t>(OSU Training, QA, Stage, and Production) for this release.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r>
              <a:rPr lang="en-US" sz="1800" dirty="0" smtClean="0"/>
              <a:t>The (12) caGrid 1.3 Core Services are: 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r>
              <a:rPr lang="en-US" sz="1000" i="1" dirty="0" smtClean="0"/>
              <a:t>* New for 1.3 </a:t>
            </a:r>
            <a:r>
              <a:rPr lang="en-US" sz="1000" b="0" i="1" dirty="0" smtClean="0"/>
              <a:t>                ** Significantly Rewritten or Enhanced for 1.3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809875"/>
          <a:ext cx="8767763" cy="3372008"/>
        </p:xfrm>
        <a:graphic>
          <a:graphicData uri="http://schemas.openxmlformats.org/drawingml/2006/table">
            <a:tbl>
              <a:tblPr/>
              <a:tblGrid>
                <a:gridCol w="2590800"/>
                <a:gridCol w="3352800"/>
                <a:gridCol w="2824163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Metadata Services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Security Services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Business Activity Services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Global Model Exchange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Authentication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Federated Query Processor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Index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Credential Delegation Service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BPEL Workflow Service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Metadata Model Service*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Dorian Service**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Taverna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 Workflow Service*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Grid Grouper Service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itchFamily="-110" charset="0"/>
                          <a:ea typeface="Cambria" pitchFamily="-110" charset="0"/>
                          <a:cs typeface="Cambria" pitchFamily="-110" charset="0"/>
                        </a:rPr>
                        <a:t>Grid Trust Service (Master &amp; Slave)</a:t>
                      </a: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" pitchFamily="-110" charset="0"/>
                        <a:ea typeface="Cambria" pitchFamily="-110" charset="0"/>
                        <a:cs typeface="Cambria" pitchFamily="-110" charset="0"/>
                      </a:endParaRPr>
                    </a:p>
                  </a:txBody>
                  <a:tcPr marL="131523" marR="131523" marT="65762" marB="6576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Deprecated Services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During the development of caGrid 1.3, the caGrid Team issued a request for comments on, and adopted, a Deprecation Policy. For details, see</a:t>
            </a:r>
            <a:r>
              <a:rPr lang="en-US" sz="2000" dirty="0" smtClean="0"/>
              <a:t>: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 smtClean="0">
                <a:hlinkClick r:id="rId2"/>
              </a:rPr>
              <a:t>://cagrid.org/display/caGrid13/Deprecated+Services+and+APIs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After adoption of that policy, the caGrid 1.2 caDSR, caGrid 1.2 EVS, and caGrid 1.2 GME were retired: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caDSR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the caDSR 4.0 Data Service and the new caGrid 1.3 Metadata Model Service (MMS)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EVS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Superseded by EVS 4.1 Grid Service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GME Service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new GME service</a:t>
            </a:r>
          </a:p>
          <a:p>
            <a:pPr eaLnBrk="1" hangingPunct="1"/>
            <a:r>
              <a:rPr lang="en-US" sz="2000" dirty="0" smtClean="0"/>
              <a:t>These retired services will continue to operate until Q2 2009, when the caCORE 3.1 API is decommissioned.</a:t>
            </a:r>
          </a:p>
          <a:p>
            <a:pPr eaLnBrk="1" hangingPunct="1"/>
            <a:r>
              <a:rPr lang="en-US" sz="2000" dirty="0" smtClean="0"/>
              <a:t>While still supported in caGrid 1.3, the BDT framework is deprecated</a:t>
            </a:r>
          </a:p>
          <a:p>
            <a:pPr eaLnBrk="1" hangingPunct="1"/>
            <a:endParaRPr lang="en-US" sz="2000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Metadata Services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600" dirty="0" smtClean="0"/>
              <a:t>Metadata Model Service (MMS)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 smtClean="0"/>
              <a:t>MMS is a </a:t>
            </a:r>
            <a:r>
              <a:rPr lang="en-US" sz="1500" dirty="0" smtClean="0"/>
              <a:t>general purpose service which acts as an adapter between existing metadata registries and caGrid</a:t>
            </a:r>
            <a:endParaRPr lang="en-US" sz="15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</a:t>
            </a:r>
            <a:r>
              <a:rPr lang="en-US" sz="1500" dirty="0" smtClean="0"/>
              <a:t> MMS grid </a:t>
            </a:r>
            <a:r>
              <a:rPr lang="en-US" sz="1500" dirty="0"/>
              <a:t>service provides:</a:t>
            </a:r>
            <a:endParaRPr lang="en-US" sz="1500" dirty="0" smtClean="0"/>
          </a:p>
          <a:p>
            <a:pPr lvl="2" eaLnBrk="1" hangingPunct="1">
              <a:lnSpc>
                <a:spcPct val="90000"/>
              </a:lnSpc>
            </a:pPr>
            <a:r>
              <a:rPr lang="en-US" sz="1500" dirty="0" smtClean="0"/>
              <a:t>Semantic Annotation of service metadata, referencing external registries</a:t>
            </a:r>
            <a:endParaRPr lang="en-US" sz="1500" dirty="0" smtClean="0"/>
          </a:p>
          <a:p>
            <a:pPr lvl="2" eaLnBrk="1" hangingPunct="1">
              <a:lnSpc>
                <a:spcPct val="90000"/>
              </a:lnSpc>
            </a:pPr>
            <a:r>
              <a:rPr lang="en-US" sz="1500" dirty="0" smtClean="0"/>
              <a:t>Data Service m</a:t>
            </a:r>
            <a:r>
              <a:rPr lang="en-US" sz="1500" dirty="0" smtClean="0"/>
              <a:t>etadata </a:t>
            </a:r>
            <a:r>
              <a:rPr lang="en-US" sz="1500" dirty="0"/>
              <a:t>generation </a:t>
            </a:r>
            <a:r>
              <a:rPr lang="en-US" sz="1500" dirty="0" smtClean="0"/>
              <a:t>capabilities, referencing external registries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 smtClean="0"/>
              <a:t>Global </a:t>
            </a:r>
            <a:r>
              <a:rPr lang="en-US" sz="1600" dirty="0"/>
              <a:t>Model Exchange (GME)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GME is</a:t>
            </a:r>
            <a:r>
              <a:rPr lang="en-US" sz="1500" dirty="0" smtClean="0"/>
              <a:t> data </a:t>
            </a:r>
            <a:r>
              <a:rPr lang="en-US" sz="1500" dirty="0"/>
              <a:t>definition registry and exchange service that is responsible for storing and linking together data models in the form of XML schema.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 GME grid service provides: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500" dirty="0"/>
              <a:t>Access to the authoritative structural representation of data types on the grid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/>
              <a:t>Globus Information Services: Index Service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 Globus Information Services infrastructure provides a generic framework for aggregation of service metadata, a registry of running Grid services, and a dynamic data-generating and indexing node, suitable for use in a hierarchy or federation of services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The Index grid service provides: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500" dirty="0"/>
              <a:t>Yellow and white pages for the grid</a:t>
            </a:r>
          </a:p>
          <a:p>
            <a:pPr lvl="1" eaLnBrk="1" hangingPunct="1">
              <a:lnSpc>
                <a:spcPct val="90000"/>
              </a:lnSpc>
            </a:pP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caGrid Data Description Infrastructure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1600200"/>
            <a:ext cx="3238500" cy="4114800"/>
          </a:xfrm>
        </p:spPr>
        <p:txBody>
          <a:bodyPr/>
          <a:lstStyle/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Client and service APIs are object oriented</a:t>
            </a:r>
            <a:r>
              <a:rPr lang="en-US" sz="1600" b="0"/>
              <a:t>, and operate over well-defined and </a:t>
            </a:r>
            <a:r>
              <a:rPr lang="en-US" sz="1600"/>
              <a:t>curated data types</a:t>
            </a:r>
          </a:p>
          <a:p>
            <a:pPr marL="304800" indent="-304800" eaLnBrk="1" hangingPunct="1">
              <a:lnSpc>
                <a:spcPct val="75000"/>
              </a:lnSpc>
            </a:pPr>
            <a:endParaRPr lang="en-US" sz="1600"/>
          </a:p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Objects are defined in UML</a:t>
            </a:r>
            <a:r>
              <a:rPr lang="en-US" sz="1600" b="0"/>
              <a:t> and converted into ISO/IEC 11179 Administered Components, which are in turn registered in the Cancer Data Standards Repository (caDSR)</a:t>
            </a:r>
          </a:p>
          <a:p>
            <a:pPr marL="304800" indent="-304800" eaLnBrk="1" hangingPunct="1">
              <a:lnSpc>
                <a:spcPct val="75000"/>
              </a:lnSpc>
            </a:pPr>
            <a:endParaRPr lang="en-US" sz="1600" b="0"/>
          </a:p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Object definitions draw from controlled terminology and vocabulary</a:t>
            </a:r>
            <a:r>
              <a:rPr lang="en-US" sz="1600" b="0"/>
              <a:t> registered in the Enterprise Vocabulary Services (EVS), and their relationships are thus semantically described</a:t>
            </a:r>
          </a:p>
          <a:p>
            <a:pPr marL="304800" indent="-304800" eaLnBrk="1" hangingPunct="1">
              <a:lnSpc>
                <a:spcPct val="75000"/>
              </a:lnSpc>
            </a:pPr>
            <a:endParaRPr lang="en-US" sz="1600"/>
          </a:p>
          <a:p>
            <a:pPr marL="304800" indent="-304800" eaLnBrk="1" hangingPunct="1">
              <a:lnSpc>
                <a:spcPct val="75000"/>
              </a:lnSpc>
            </a:pPr>
            <a:r>
              <a:rPr lang="en-US" sz="1600"/>
              <a:t>XML serialization of objects</a:t>
            </a:r>
            <a:r>
              <a:rPr lang="en-US" sz="1600" b="0"/>
              <a:t> adhere to XML schemas registered in the Global Model Exchange (GME)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3581400" y="1657350"/>
          <a:ext cx="5484813" cy="4060825"/>
        </p:xfrm>
        <a:graphic>
          <a:graphicData uri="http://schemas.openxmlformats.org/presentationml/2006/ole">
            <p:oleObj spid="_x0000_s1026" name="Visio" r:id="rId4" imgW="5943600" imgH="43942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caGrid Standard Service Metadata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All caGrid Services are expected to publish a set of standard metadata which draws heavily from the metadata registered in caDSR and EVS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Common Metadata describes generic information about service providing Cancer Center, points of contact, etc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The Service’s operations are defined and their inputs and outputs link to Classes in caDSR and semantics from EVS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Data Services additionally describe the domain Model they are exposing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Associations between classes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Semantics of the model itself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caGrid Advertisement and Discovery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idx="1"/>
          </p:nvPr>
        </p:nvGraphicFramePr>
        <p:xfrm>
          <a:off x="4554538" y="2133600"/>
          <a:ext cx="4394200" cy="3217863"/>
        </p:xfrm>
        <a:graphic>
          <a:graphicData uri="http://schemas.openxmlformats.org/presentationml/2006/ole">
            <p:oleObj spid="_x0000_s2050" name="Visio" r:id="rId4" imgW="6400800" imgH="3975100" progId="">
              <p:embed/>
            </p:oleObj>
          </a:graphicData>
        </a:graphic>
      </p:graphicFrame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304800" y="1371600"/>
            <a:ext cx="4286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5F5F5F"/>
                </a:solidFill>
              </a:rPr>
              <a:t>All services register their service address and metadata information to an Index Service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5F5F5F"/>
                </a:solidFill>
              </a:rPr>
              <a:t>The Index Service subscribes to the standardized metadata and aggregates its contents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04800" y="3352800"/>
            <a:ext cx="4038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5F5F5F"/>
                </a:solidFill>
              </a:rPr>
              <a:t>Clients can discover services using a discovery API which facilitates query and inspection of metadata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>
                <a:solidFill>
                  <a:srgbClr val="5F5F5F"/>
                </a:solidFill>
              </a:rPr>
              <a:t>Leveraging semantic information in EVS (from which service metadata is drawn), services can be discovered by the semantics of their data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Service Overview</a:t>
            </a:r>
          </a:p>
        </p:txBody>
      </p:sp>
      <p:sp>
        <p:nvSpPr>
          <p:cNvPr id="3174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/>
              <a:t>caGrid Data Services provide capability to expose data resources to the Grid</a:t>
            </a:r>
          </a:p>
          <a:p>
            <a:pPr eaLnBrk="1" hangingPunct="1"/>
            <a:r>
              <a:rPr lang="en-US" sz="2000"/>
              <a:t>Specialization of caGrid grid services to expose data through a common query interface</a:t>
            </a:r>
          </a:p>
          <a:p>
            <a:pPr lvl="1" eaLnBrk="1" hangingPunct="1"/>
            <a:r>
              <a:rPr lang="en-US" sz="2000"/>
              <a:t>Meet all base service requirements of caGrid services</a:t>
            </a:r>
          </a:p>
          <a:p>
            <a:pPr eaLnBrk="1" hangingPunct="1"/>
            <a:r>
              <a:rPr lang="en-US" sz="2000"/>
              <a:t>Present an object view of data sources</a:t>
            </a:r>
          </a:p>
          <a:p>
            <a:pPr lvl="1" eaLnBrk="1" hangingPunct="1"/>
            <a:r>
              <a:rPr lang="en-US" sz="2000"/>
              <a:t>Exposed objects are registered in caDSR and their XML representation in GME</a:t>
            </a:r>
          </a:p>
          <a:p>
            <a:pPr lvl="1" eaLnBrk="1" hangingPunct="1"/>
            <a:r>
              <a:rPr lang="en-US" sz="2000"/>
              <a:t>Data Service Metadata describes information model</a:t>
            </a:r>
          </a:p>
          <a:p>
            <a:pPr lvl="1" eaLnBrk="1" hangingPunct="1"/>
            <a:r>
              <a:rPr lang="en-US" sz="2000"/>
              <a:t>Queries made with CQL Query objects</a:t>
            </a:r>
          </a:p>
          <a:p>
            <a:pPr lvl="2" eaLnBrk="1" hangingPunct="1"/>
            <a:r>
              <a:rPr lang="en-US" sz="1800"/>
              <a:t>Results returned as objects nested in a CQL Query Result Set</a:t>
            </a:r>
          </a:p>
          <a:p>
            <a:pPr eaLnBrk="1" hangingPunct="1"/>
            <a:r>
              <a:rPr lang="en-US" sz="2000"/>
              <a:t>Graphical Development tool, implemented as an extension to the Introduce Toolkit, is used to create the new grid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Project Overview</a:t>
            </a:r>
          </a:p>
          <a:p>
            <a:r>
              <a:rPr lang="en-US" dirty="0" smtClean="0"/>
              <a:t>Component / Service Survey</a:t>
            </a:r>
          </a:p>
          <a:p>
            <a:r>
              <a:rPr lang="en-US" dirty="0" smtClean="0"/>
              <a:t>Grid Interactions</a:t>
            </a:r>
          </a:p>
          <a:p>
            <a:r>
              <a:rPr lang="en-US" dirty="0" smtClean="0"/>
              <a:t>Service Architecture</a:t>
            </a:r>
          </a:p>
          <a:p>
            <a:r>
              <a:rPr lang="en-US" dirty="0" smtClean="0"/>
              <a:t>Deployment Concerns/Options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Service Query Language</a:t>
            </a:r>
          </a:p>
        </p:txBody>
      </p:sp>
      <p:sp>
        <p:nvSpPr>
          <p:cNvPr id="3277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Simple, “minimum entry” for data providers</a:t>
            </a:r>
          </a:p>
          <a:p>
            <a:pPr eaLnBrk="1" hangingPunct="1"/>
            <a:r>
              <a:rPr lang="en-US" sz="2400"/>
              <a:t>Specifies a target object (result) type and selects the instances which satisfy the specified properties and nested object properties</a:t>
            </a:r>
          </a:p>
          <a:p>
            <a:pPr lvl="1" eaLnBrk="1" hangingPunct="1"/>
            <a:r>
              <a:rPr lang="en-US" sz="2400"/>
              <a:t>Allows path navigation</a:t>
            </a:r>
          </a:p>
          <a:p>
            <a:pPr lvl="1" eaLnBrk="1" hangingPunct="1"/>
            <a:r>
              <a:rPr lang="en-US" sz="2400"/>
              <a:t>Provides logical grouping</a:t>
            </a:r>
          </a:p>
          <a:p>
            <a:pPr lvl="1" eaLnBrk="1" hangingPunct="1"/>
            <a:r>
              <a:rPr lang="en-US" sz="2400"/>
              <a:t>Provides name/predicate/value filtering on properties of objects</a:t>
            </a:r>
          </a:p>
          <a:p>
            <a:pPr eaLnBrk="1" hangingPunct="1"/>
            <a:r>
              <a:rPr lang="en-US" sz="2400"/>
              <a:t>Recursively defined</a:t>
            </a:r>
          </a:p>
          <a:p>
            <a:pPr eaLnBrk="1" hangingPunct="1"/>
            <a:r>
              <a:rPr lang="en-US" sz="2400"/>
              <a:t>Ability to return full Objects, Set of attributes, count of results, or distinct attribute values</a:t>
            </a:r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Federated Query Processor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/>
              <a:t>Provides a mechanism to perform basic distributed aggregations and joins of queries over multiple data services</a:t>
            </a:r>
          </a:p>
          <a:p>
            <a:pPr eaLnBrk="1" hangingPunct="1"/>
            <a:r>
              <a:rPr lang="en-US" sz="2000" dirty="0"/>
              <a:t>As caGrid data services all use a uniform query language, CQL, the Federated Query Infrastructure can be used to express queries over any combination of caGrid data services</a:t>
            </a:r>
          </a:p>
          <a:p>
            <a:pPr eaLnBrk="1" hangingPunct="1"/>
            <a:r>
              <a:rPr lang="en-US" sz="2000" dirty="0"/>
              <a:t>Federated queries are expressed with a query language, DCQL, which is an extension to CQL to express such concepts as joins, aggregations, and target services</a:t>
            </a:r>
          </a:p>
          <a:p>
            <a:pPr eaLnBrk="1" hangingPunct="1"/>
            <a:r>
              <a:rPr lang="en-US" sz="2000" dirty="0"/>
              <a:t>Implemented as a </a:t>
            </a:r>
            <a:r>
              <a:rPr lang="en-US" sz="2000" dirty="0" err="1"/>
              <a:t>stateful</a:t>
            </a:r>
            <a:r>
              <a:rPr lang="en-US" sz="2000" dirty="0"/>
              <a:t> grid service, queries may be executed asynchronously and results retrieved at a later time</a:t>
            </a:r>
          </a:p>
          <a:p>
            <a:pPr lvl="1" eaLnBrk="1" hangingPunct="1"/>
            <a:r>
              <a:rPr lang="en-US" sz="2000" dirty="0"/>
              <a:t>Supports secure deployments wherein result ownership is </a:t>
            </a:r>
            <a:r>
              <a:rPr lang="en-US" sz="2000" dirty="0" smtClean="0"/>
              <a:t>enforced, and queries can be executed with authorization rights of the client (via delegation)</a:t>
            </a:r>
          </a:p>
          <a:p>
            <a:pPr eaLnBrk="1" hangingPunct="1"/>
            <a:r>
              <a:rPr lang="en-US" sz="2000" dirty="0"/>
              <a:t>Coupled with semantic discovery capabilities of caGrid, provides a powerful framework for data discovery, mining, and integration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Workflow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Provide </a:t>
            </a:r>
            <a:r>
              <a:rPr lang="en-US" sz="2000" dirty="0"/>
              <a:t>capability to describe “orchestrations” of service invocations and data movement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Support for existing </a:t>
            </a:r>
            <a:r>
              <a:rPr lang="en-US" sz="2000" dirty="0" err="1"/>
              <a:t>defacto</a:t>
            </a:r>
            <a:r>
              <a:rPr lang="en-US" sz="2000" dirty="0"/>
              <a:t> standard language: Business Process Execution Language (BPEL)</a:t>
            </a:r>
          </a:p>
          <a:p>
            <a:pPr lvl="2" eaLnBrk="1" hangingPunct="1"/>
            <a:r>
              <a:rPr lang="en-US" sz="1800" dirty="0"/>
              <a:t>Interoperability with other clients, editors, </a:t>
            </a:r>
            <a:r>
              <a:rPr lang="en-US" sz="1800" dirty="0" smtClean="0"/>
              <a:t>engines</a:t>
            </a:r>
          </a:p>
          <a:p>
            <a:pPr lvl="1" eaLnBrk="1" hangingPunct="1"/>
            <a:r>
              <a:rPr lang="en-US" sz="2000" dirty="0" smtClean="0"/>
              <a:t>Support for community favorite tool: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(SCUFL language)</a:t>
            </a:r>
          </a:p>
          <a:p>
            <a:pPr lvl="2" eaLnBrk="1" hangingPunct="1"/>
            <a:r>
              <a:rPr lang="en-US" sz="1800" dirty="0" smtClean="0">
                <a:solidFill>
                  <a:srgbClr val="000000"/>
                </a:solidFill>
              </a:rPr>
              <a:t>User friendly editor</a:t>
            </a:r>
            <a:endParaRPr lang="en-US" sz="800" dirty="0" smtClean="0"/>
          </a:p>
          <a:p>
            <a:pPr eaLnBrk="1" hangingPunct="1"/>
            <a:r>
              <a:rPr lang="en-US" sz="2400" dirty="0"/>
              <a:t>Implemented as</a:t>
            </a:r>
            <a:r>
              <a:rPr lang="en-US" sz="2400" dirty="0" smtClean="0"/>
              <a:t> </a:t>
            </a:r>
            <a:r>
              <a:rPr lang="en-US" sz="2400" dirty="0" err="1" smtClean="0"/>
              <a:t>stateful</a:t>
            </a:r>
            <a:r>
              <a:rPr lang="en-US" sz="2400" dirty="0" smtClean="0"/>
              <a:t> </a:t>
            </a:r>
            <a:r>
              <a:rPr lang="en-US" sz="2400" dirty="0"/>
              <a:t>grid </a:t>
            </a:r>
            <a:r>
              <a:rPr lang="en-US" sz="2400" dirty="0" smtClean="0"/>
              <a:t>services, </a:t>
            </a:r>
            <a:r>
              <a:rPr lang="en-US" sz="2400" dirty="0"/>
              <a:t>workflows can be created, stopped, paused, resumed, and cancelled and results retrieved at a later time</a:t>
            </a:r>
          </a:p>
          <a:p>
            <a:pPr eaLnBrk="1" hangingPunct="1"/>
            <a:r>
              <a:rPr lang="en-US" sz="2400" dirty="0"/>
              <a:t>Coupled with semantic discovery, service metadata, and registration of data type structures in caGrid, provides a powerful framework for analyzing data</a:t>
            </a:r>
          </a:p>
          <a:p>
            <a:pPr lvl="1" eaLnBrk="1" hangingPunct="1"/>
            <a:r>
              <a:rPr lang="en-US" sz="2000" dirty="0"/>
              <a:t>Services can be dynamically discovered and federated queries can be invoked as part of a workflow</a:t>
            </a:r>
          </a:p>
          <a:p>
            <a:pPr lvl="1" eaLnBrk="1" hangingPunct="1"/>
            <a:endParaRPr lang="en-US" sz="2000" dirty="0"/>
          </a:p>
          <a:p>
            <a:pPr eaLnBrk="1" hangingPunct="1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Vision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Become the one stop shop for grid service development</a:t>
            </a:r>
          </a:p>
          <a:p>
            <a:pPr lvl="1"/>
            <a:r>
              <a:rPr lang="en-US" sz="2400"/>
              <a:t>Provide a simple, yet powerful, graphical user interface (GUI) to encapsulate complexities of grid service development</a:t>
            </a:r>
          </a:p>
          <a:p>
            <a:pPr lvl="1"/>
            <a:r>
              <a:rPr lang="en-US" sz="2400"/>
              <a:t>Provide an extensible toolkit with which grid services can be created and modified programmatically</a:t>
            </a: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2163" y="4371975"/>
            <a:ext cx="2505075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Overview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framework which enables fast and easy creation of Globus based grid services</a:t>
            </a:r>
          </a:p>
          <a:p>
            <a:r>
              <a:rPr lang="en-US" sz="2000" dirty="0"/>
              <a:t>Provide easy to use graphical service authoring tool.</a:t>
            </a:r>
          </a:p>
          <a:p>
            <a:r>
              <a:rPr lang="en-US" sz="2000" dirty="0"/>
              <a:t>Hide all “grid-</a:t>
            </a:r>
            <a:r>
              <a:rPr lang="en-US" sz="2000" dirty="0" err="1"/>
              <a:t>ness</a:t>
            </a:r>
            <a:r>
              <a:rPr lang="en-US" sz="2000" dirty="0"/>
              <a:t>” from the developer</a:t>
            </a:r>
          </a:p>
          <a:p>
            <a:r>
              <a:rPr lang="en-US" sz="2000" dirty="0"/>
              <a:t>Utilize best practice layered grid service architecture</a:t>
            </a:r>
          </a:p>
          <a:p>
            <a:r>
              <a:rPr lang="en-US" sz="2000" dirty="0"/>
              <a:t>Integration with other core grid services and architecture components</a:t>
            </a:r>
          </a:p>
          <a:p>
            <a:pPr lvl="1"/>
            <a:r>
              <a:rPr lang="en-US" sz="1800" dirty="0"/>
              <a:t>GAARDS Security </a:t>
            </a:r>
            <a:r>
              <a:rPr lang="en-US" sz="1800" dirty="0" smtClean="0"/>
              <a:t>Infrastructure</a:t>
            </a:r>
          </a:p>
          <a:p>
            <a:pPr lvl="1"/>
            <a:r>
              <a:rPr lang="en-US" sz="1800" dirty="0"/>
              <a:t>Globus Index Service</a:t>
            </a:r>
          </a:p>
          <a:p>
            <a:pPr lvl="1"/>
            <a:r>
              <a:rPr lang="en-US" sz="1800" dirty="0"/>
              <a:t>Global Model </a:t>
            </a:r>
            <a:r>
              <a:rPr lang="en-US" sz="1800" dirty="0" smtClean="0"/>
              <a:t>Exchange</a:t>
            </a:r>
          </a:p>
          <a:p>
            <a:pPr lvl="1"/>
            <a:r>
              <a:rPr lang="en-US" sz="1800" dirty="0" smtClean="0"/>
              <a:t>Metadata Model Service</a:t>
            </a:r>
            <a:endParaRPr lang="en-US" sz="1800" dirty="0" smtClean="0"/>
          </a:p>
          <a:p>
            <a:pPr lvl="1"/>
            <a:r>
              <a:rPr lang="en-US" sz="1800" dirty="0"/>
              <a:t>Cancer Data Standards Repository</a:t>
            </a:r>
          </a:p>
          <a:p>
            <a:r>
              <a:rPr lang="en-US" sz="2000" dirty="0"/>
              <a:t>Extension Framework for integrating with other architecture components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/>
              <a:t>Introduce Features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0" y="1295400"/>
            <a:ext cx="4572000" cy="4648200"/>
          </a:xfrm>
        </p:spPr>
        <p:txBody>
          <a:bodyPr/>
          <a:lstStyle/>
          <a:p>
            <a:pPr eaLnBrk="1" hangingPunct="1"/>
            <a:r>
              <a:rPr lang="en-US" sz="1800"/>
              <a:t>Supports modification of operations</a:t>
            </a:r>
          </a:p>
          <a:p>
            <a:pPr lvl="1" eaLnBrk="1" hangingPunct="1"/>
            <a:r>
              <a:rPr lang="en-US" sz="1600"/>
              <a:t>Adding operations</a:t>
            </a:r>
          </a:p>
          <a:p>
            <a:pPr lvl="1" eaLnBrk="1" hangingPunct="1"/>
            <a:r>
              <a:rPr lang="en-US" sz="1600"/>
              <a:t>Removing Operations</a:t>
            </a:r>
          </a:p>
          <a:p>
            <a:pPr lvl="1" eaLnBrk="1" hangingPunct="1"/>
            <a:r>
              <a:rPr lang="en-US" sz="1600"/>
              <a:t>Updating Operations</a:t>
            </a:r>
          </a:p>
          <a:p>
            <a:pPr lvl="1" eaLnBrk="1" hangingPunct="1"/>
            <a:r>
              <a:rPr lang="en-US" sz="1600"/>
              <a:t>Importing Operations</a:t>
            </a:r>
          </a:p>
          <a:p>
            <a:pPr eaLnBrk="1" hangingPunct="1"/>
            <a:r>
              <a:rPr lang="en-US" sz="1800"/>
              <a:t>Graphical Configuration</a:t>
            </a:r>
          </a:p>
          <a:p>
            <a:pPr lvl="1" eaLnBrk="1" hangingPunct="1"/>
            <a:r>
              <a:rPr lang="en-US" sz="1400"/>
              <a:t>Advertisement</a:t>
            </a:r>
          </a:p>
          <a:p>
            <a:pPr lvl="1" eaLnBrk="1" hangingPunct="1"/>
            <a:r>
              <a:rPr lang="en-US" sz="1400"/>
              <a:t>Security</a:t>
            </a:r>
          </a:p>
          <a:p>
            <a:pPr lvl="1" eaLnBrk="1" hangingPunct="1"/>
            <a:r>
              <a:rPr lang="en-US" sz="1400"/>
              <a:t>Service Metadata Specification</a:t>
            </a:r>
          </a:p>
          <a:p>
            <a:pPr lvl="1" eaLnBrk="1" hangingPunct="1"/>
            <a:r>
              <a:rPr lang="en-US" sz="1400"/>
              <a:t>Service Metadata Editing</a:t>
            </a:r>
          </a:p>
          <a:p>
            <a:pPr lvl="1" eaLnBrk="1" hangingPunct="1"/>
            <a:r>
              <a:rPr lang="en-US" sz="1400"/>
              <a:t>Service Configuration Properties</a:t>
            </a:r>
          </a:p>
          <a:p>
            <a:pPr eaLnBrk="1" hangingPunct="1"/>
            <a:r>
              <a:rPr lang="en-US" sz="1800"/>
              <a:t>Auto Generates Code for Service</a:t>
            </a:r>
          </a:p>
          <a:p>
            <a:pPr eaLnBrk="1" hangingPunct="1"/>
            <a:r>
              <a:rPr lang="en-US" sz="1800"/>
              <a:t>Auto generates a client API for service.</a:t>
            </a:r>
          </a:p>
          <a:p>
            <a:pPr eaLnBrk="1" hangingPunct="1"/>
            <a:r>
              <a:rPr lang="en-US" sz="1800"/>
              <a:t>Graphical Deployment of Service</a:t>
            </a:r>
          </a:p>
          <a:p>
            <a:pPr lvl="1" eaLnBrk="1" hangingPunct="1"/>
            <a:r>
              <a:rPr lang="en-US" sz="1400"/>
              <a:t>Globus</a:t>
            </a:r>
          </a:p>
          <a:p>
            <a:pPr lvl="1" eaLnBrk="1" hangingPunct="1"/>
            <a:r>
              <a:rPr lang="en-US" sz="1400"/>
              <a:t>Tomcat</a:t>
            </a:r>
          </a:p>
          <a:p>
            <a:pPr lvl="1" eaLnBrk="1" hangingPunct="1"/>
            <a:r>
              <a:rPr lang="en-US" sz="1400"/>
              <a:t>JBoss</a:t>
            </a:r>
          </a:p>
          <a:p>
            <a:pPr eaLnBrk="1" hangingPunct="1"/>
            <a:endParaRPr lang="en-US" sz="1800"/>
          </a:p>
          <a:p>
            <a:pPr lvl="1" eaLnBrk="1" hangingPunct="1"/>
            <a:endParaRPr lang="en-US" sz="80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8613" y="1879600"/>
            <a:ext cx="4929187" cy="348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Arial" pitchFamily="-108" charset="0"/>
                <a:cs typeface="Arial" pitchFamily="-108" charset="0"/>
              </a:rPr>
              <a:t>An example service development process (0 lines of developer code)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idx="1"/>
          </p:nvPr>
        </p:nvGraphicFramePr>
        <p:xfrm>
          <a:off x="284163" y="1955800"/>
          <a:ext cx="8513762" cy="3052763"/>
        </p:xfrm>
        <a:graphic>
          <a:graphicData uri="http://schemas.openxmlformats.org/presentationml/2006/ole">
            <p:oleObj spid="_x0000_s3074" name="Visio" r:id="rId5" imgW="8305800" imgH="3987800" progId="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" y="1905000"/>
            <a:ext cx="5105400" cy="31242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Create Semantically Harmonized Data Model</a:t>
            </a:r>
            <a:endParaRPr lang="en-US" sz="2000" b="1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1905000"/>
            <a:ext cx="1752600" cy="3124200"/>
          </a:xfrm>
          <a:prstGeom prst="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Grid-ify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4038600"/>
            <a:ext cx="4333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4400" y="4114800"/>
            <a:ext cx="381000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34000" y="1905000"/>
            <a:ext cx="1752600" cy="3124200"/>
          </a:xfrm>
          <a:prstGeom prst="rect">
            <a:avLst/>
          </a:prstGeom>
          <a:solidFill>
            <a:schemeClr val="bg1">
              <a:lumMod val="7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Data Resource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81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67000" y="4114800"/>
            <a:ext cx="476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2" descr="P:\cagrid-1-0\caGrid\projects\introduce\resources\portal\introduce\introduceSplash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96200" y="4114800"/>
            <a:ext cx="457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pitchFamily="-108" charset="0"/>
              </a:rPr>
              <a:t>GAARDS Overview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1800" b="0">
                <a:latin typeface="Tahoma" pitchFamily="-108" charset="0"/>
              </a:rPr>
              <a:t>Grid Authentication and Authorization with Reliably Distributed Services (GAARDS)</a:t>
            </a:r>
          </a:p>
          <a:p>
            <a:pPr lvl="1" eaLnBrk="1" hangingPunct="1"/>
            <a:r>
              <a:rPr lang="en-US" sz="1800">
                <a:solidFill>
                  <a:srgbClr val="000000"/>
                </a:solidFill>
                <a:latin typeface="Tahoma" pitchFamily="-108" charset="0"/>
              </a:rPr>
              <a:t>GAARDS provides services and tools for the administration and enforcement of security policy in an enterprise Grid.  </a:t>
            </a:r>
          </a:p>
          <a:p>
            <a:pPr lvl="1" eaLnBrk="1" hangingPunct="1"/>
            <a:r>
              <a:rPr lang="en-US" sz="1800">
                <a:solidFill>
                  <a:srgbClr val="000000"/>
                </a:solidFill>
                <a:latin typeface="Tahoma" pitchFamily="-108" charset="0"/>
              </a:rPr>
              <a:t>Developed on top of the Globus Toolkit </a:t>
            </a:r>
          </a:p>
          <a:p>
            <a:pPr lvl="1" eaLnBrk="1" hangingPunct="1"/>
            <a:r>
              <a:rPr lang="en-US" sz="1800">
                <a:solidFill>
                  <a:srgbClr val="000000"/>
                </a:solidFill>
                <a:latin typeface="Tahoma" pitchFamily="-108" charset="0"/>
              </a:rPr>
              <a:t>Extends the Grid Security Infrastructure (GSI) </a:t>
            </a:r>
          </a:p>
          <a:p>
            <a:pPr lvl="1" eaLnBrk="1" hangingPunct="1"/>
            <a:r>
              <a:rPr lang="en-US" sz="1800">
                <a:solidFill>
                  <a:srgbClr val="000000"/>
                </a:solidFill>
                <a:latin typeface="Tahoma" pitchFamily="-108" charset="0"/>
              </a:rPr>
              <a:t> Provide enterprise services and administrative tools for: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Grid User Management 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Identity Federation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Trust management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Group/VO management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Access Control Policy management and enforcement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Integration between existing security domains and the grid security domain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Delegation</a:t>
            </a:r>
          </a:p>
          <a:p>
            <a:pPr lvl="2" eaLnBrk="1" hangingPunct="1"/>
            <a:r>
              <a:rPr lang="en-US">
                <a:solidFill>
                  <a:srgbClr val="000000"/>
                </a:solidFill>
                <a:latin typeface="Tahoma" pitchFamily="-108" charset="0"/>
              </a:rPr>
              <a:t>Web Application integration</a:t>
            </a:r>
          </a:p>
          <a:p>
            <a:pPr eaLnBrk="1" hangingPunct="1"/>
            <a:endParaRPr lang="en-US" sz="1800">
              <a:latin typeface="Tahoma" pitchFamily="-10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GAARDS Components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Dorian </a:t>
            </a:r>
          </a:p>
          <a:p>
            <a:pPr lvl="1"/>
            <a:r>
              <a:rPr lang="en-US" sz="1600"/>
              <a:t>Grid User and Host Account Management</a:t>
            </a:r>
          </a:p>
          <a:p>
            <a:pPr lvl="1"/>
            <a:r>
              <a:rPr lang="en-US" sz="1600"/>
              <a:t>Integration point between external security domains and the grid</a:t>
            </a:r>
          </a:p>
          <a:p>
            <a:pPr lvl="1"/>
            <a:r>
              <a:rPr lang="en-US" sz="1600"/>
              <a:t>Allows accounts managed in external domains to be federated and managed in the grid</a:t>
            </a:r>
          </a:p>
          <a:p>
            <a:pPr lvl="1"/>
            <a:r>
              <a:rPr lang="en-US" sz="1600"/>
              <a:t>Dorian allows users to use their existing credentials (external to the grid) to authenticate to the grid</a:t>
            </a:r>
          </a:p>
          <a:p>
            <a:r>
              <a:rPr lang="en-US" sz="1800"/>
              <a:t>Grid Trust Service (GTS)</a:t>
            </a:r>
          </a:p>
          <a:p>
            <a:pPr lvl="1"/>
            <a:r>
              <a:rPr lang="en-US" sz="1600"/>
              <a:t>Creation and Management of a federated trust fabric</a:t>
            </a:r>
          </a:p>
          <a:p>
            <a:pPr lvl="1"/>
            <a:r>
              <a:rPr lang="en-US" sz="1600"/>
              <a:t>Supports applications and services in deciding whether or not signers of digital credentials/user attributes can be trusted</a:t>
            </a:r>
          </a:p>
          <a:p>
            <a:pPr lvl="1"/>
            <a:r>
              <a:rPr lang="en-US" sz="1600"/>
              <a:t>Supports the provisioning of trusted certificate authorities and corresponding CRLS</a:t>
            </a:r>
          </a:p>
          <a:p>
            <a:r>
              <a:rPr lang="en-US" sz="1800"/>
              <a:t>Grid Grouper</a:t>
            </a:r>
          </a:p>
          <a:p>
            <a:pPr lvl="1"/>
            <a:r>
              <a:rPr lang="en-US" sz="1600"/>
              <a:t>Group management service for the grid</a:t>
            </a:r>
          </a:p>
          <a:p>
            <a:pPr lvl="1"/>
            <a:r>
              <a:rPr lang="en-US" sz="1600"/>
              <a:t>Provides a group-based authorization solution for the Grid</a:t>
            </a:r>
          </a:p>
          <a:p>
            <a:pPr lvl="1"/>
            <a:r>
              <a:rPr lang="en-US" sz="1600"/>
              <a:t>Enforce authorization policy based on membership to groups</a:t>
            </a:r>
          </a:p>
          <a:p>
            <a:pPr lvl="1"/>
            <a:endParaRPr lang="en-US" sz="1600"/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GAARDS Components cont.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Authentication Service </a:t>
            </a:r>
          </a:p>
          <a:p>
            <a:pPr lvl="1"/>
            <a:r>
              <a:rPr lang="en-US" sz="1800"/>
              <a:t>Integrates existing credentials providers into the grid</a:t>
            </a:r>
          </a:p>
          <a:p>
            <a:pPr lvl="1"/>
            <a:r>
              <a:rPr lang="en-US" sz="1800"/>
              <a:t>Provides a uniform grid interface for authenticating to existing credential providers</a:t>
            </a:r>
          </a:p>
          <a:p>
            <a:pPr lvl="1"/>
            <a:r>
              <a:rPr lang="en-US" sz="1800"/>
              <a:t>Applications can communicate with any credential provider</a:t>
            </a:r>
          </a:p>
          <a:p>
            <a:r>
              <a:rPr lang="en-US" sz="2000"/>
              <a:t>Credential Delegation Service (CDS)</a:t>
            </a:r>
          </a:p>
          <a:p>
            <a:pPr lvl="1"/>
            <a:r>
              <a:rPr lang="en-US" sz="1800"/>
              <a:t>Enables users/services (delegator) to delegate their Grid credentials to other users/services (delegatee) such that the delegatee(s) may act on the delegator's behalf</a:t>
            </a:r>
          </a:p>
          <a:p>
            <a:pPr lvl="1"/>
            <a:r>
              <a:rPr lang="en-US" sz="1800"/>
              <a:t>Extendible delegation policies</a:t>
            </a:r>
          </a:p>
          <a:p>
            <a:pPr lvl="1"/>
            <a:r>
              <a:rPr lang="en-US" sz="1800"/>
              <a:t>Auditing support</a:t>
            </a:r>
          </a:p>
          <a:p>
            <a:r>
              <a:rPr lang="en-US" sz="2000"/>
              <a:t>Web Single Sign-On (WebSSO)</a:t>
            </a:r>
          </a:p>
          <a:p>
            <a:pPr lvl="1"/>
            <a:r>
              <a:rPr lang="en-US" sz="1800"/>
              <a:t>Provide “Single Sign-On” capabilities for web applications which interact with the grid</a:t>
            </a:r>
          </a:p>
          <a:p>
            <a:pPr lvl="1"/>
            <a:r>
              <a:rPr lang="en-US" sz="1800"/>
              <a:t>Leverage grid credentials for authentication</a:t>
            </a:r>
          </a:p>
          <a:p>
            <a:pPr lvl="1"/>
            <a:r>
              <a:rPr lang="en-US" sz="1800"/>
              <a:t>Allows web applications to invoke grid services on the user’s behalf</a:t>
            </a:r>
          </a:p>
          <a:p>
            <a:pPr lvl="1"/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38238"/>
            <a:ext cx="9144000" cy="571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</a:t>
            </a:r>
            <a:r>
              <a:rPr lang="en-US" i="1"/>
              <a:t>is</a:t>
            </a:r>
            <a:r>
              <a:rPr lang="en-US"/>
              <a:t> caBIG?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1147763"/>
            <a:ext cx="9144000" cy="5710237"/>
          </a:xfrm>
          <a:prstGeom prst="rect">
            <a:avLst/>
          </a:prstGeom>
          <a:solidFill>
            <a:schemeClr val="bg1">
              <a:alpha val="81175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8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0"/>
              <a:t>Common, widely </a:t>
            </a:r>
            <a:r>
              <a:rPr lang="en-US"/>
              <a:t>distributed infrastructure </a:t>
            </a:r>
            <a:r>
              <a:rPr lang="en-US" b="0"/>
              <a:t>that permits the cancer research community to focus on innovation</a:t>
            </a:r>
          </a:p>
          <a:p>
            <a:pPr eaLnBrk="1" hangingPunct="1">
              <a:lnSpc>
                <a:spcPct val="90000"/>
              </a:lnSpc>
            </a:pPr>
            <a:r>
              <a:rPr lang="en-US" b="0"/>
              <a:t>Shared, </a:t>
            </a:r>
            <a:r>
              <a:rPr lang="en-US"/>
              <a:t>harmonized set of terminology, data elements, and data models </a:t>
            </a:r>
            <a:r>
              <a:rPr lang="en-US" b="0"/>
              <a:t>that facilitate information exchange</a:t>
            </a:r>
          </a:p>
          <a:p>
            <a:pPr eaLnBrk="1" hangingPunct="1">
              <a:lnSpc>
                <a:spcPct val="90000"/>
              </a:lnSpc>
            </a:pPr>
            <a:r>
              <a:rPr lang="en-US" b="0"/>
              <a:t>Collection of </a:t>
            </a:r>
            <a:r>
              <a:rPr lang="en-US">
                <a:solidFill>
                  <a:schemeClr val="accent2"/>
                </a:solidFill>
              </a:rPr>
              <a:t>interoperable</a:t>
            </a:r>
            <a:r>
              <a:rPr lang="en-US"/>
              <a:t> applications </a:t>
            </a:r>
            <a:r>
              <a:rPr lang="en-US" b="0"/>
              <a:t>developed to </a:t>
            </a:r>
            <a:r>
              <a:rPr lang="en-US"/>
              <a:t>common standards</a:t>
            </a:r>
          </a:p>
          <a:p>
            <a:pPr eaLnBrk="1" hangingPunct="1">
              <a:lnSpc>
                <a:spcPct val="90000"/>
              </a:lnSpc>
            </a:pPr>
            <a:r>
              <a:rPr lang="en-US" b="0"/>
              <a:t>Cancer research data available for </a:t>
            </a:r>
            <a:r>
              <a:rPr lang="en-US"/>
              <a:t>mining and integration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GAARDS Components cont.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Common Security Module (CSM)</a:t>
            </a:r>
          </a:p>
          <a:p>
            <a:pPr lvl="1"/>
            <a:r>
              <a:rPr lang="en-US" sz="1800"/>
              <a:t>Provides a centralize approach to managing and enforcing access control policy authorization</a:t>
            </a:r>
          </a:p>
          <a:p>
            <a:r>
              <a:rPr lang="en-US" sz="2000"/>
              <a:t>Security Metadata</a:t>
            </a:r>
          </a:p>
          <a:p>
            <a:pPr lvl="1"/>
            <a:r>
              <a:rPr lang="en-US" sz="1800"/>
              <a:t>Ensures communication interoperability between grid services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lvl="1"/>
            <a:endParaRPr lang="en-US" sz="1800"/>
          </a:p>
          <a:p>
            <a:endParaRPr lang="en-US" sz="2000"/>
          </a:p>
          <a:p>
            <a:endParaRPr lang="en-US"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 Black" pitchFamily="-108" charset="0"/>
              </a:rPr>
              <a:t>Grid Interactions</a:t>
            </a:r>
            <a:endParaRPr lang="en-US" dirty="0">
              <a:latin typeface="Arial Black" pitchFamily="-108" charset="0"/>
            </a:endParaRPr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60198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Grid Usage</a:t>
            </a:r>
            <a:endParaRPr lang="en-US" dirty="0"/>
          </a:p>
        </p:txBody>
      </p:sp>
      <p:pic>
        <p:nvPicPr>
          <p:cNvPr id="4" name="Content Placeholder 3" descr="caGrid-1.3_Core_Services_introduc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923" r="-6923"/>
          <a:stretch>
            <a:fillRect/>
          </a:stretch>
        </p:blipFill>
        <p:spPr/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caGrid Portal </a:t>
            </a:r>
            <a:r>
              <a:rPr lang="en-US" dirty="0" smtClean="0"/>
              <a:t>G</a:t>
            </a:r>
            <a:r>
              <a:rPr lang="en-US" dirty="0" smtClean="0"/>
              <a:t>rid Usage</a:t>
            </a:r>
            <a:endParaRPr lang="en-US" dirty="0"/>
          </a:p>
        </p:txBody>
      </p:sp>
      <p:pic>
        <p:nvPicPr>
          <p:cNvPr id="8" name="Content Placeholder 7" descr="caGrid-1.3_Core_Services_portal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923" r="-6923"/>
          <a:stretch>
            <a:fillRect/>
          </a:stretch>
        </p:blipFill>
        <p:spPr/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GAARDS Grid Usage</a:t>
            </a:r>
            <a:endParaRPr lang="en-US" dirty="0"/>
          </a:p>
        </p:txBody>
      </p:sp>
      <p:pic>
        <p:nvPicPr>
          <p:cNvPr id="4" name="Content Placeholder 3" descr="caGrid-1.3_Core_Services_security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923" r="-6923"/>
          <a:stretch>
            <a:fillRect/>
          </a:stretch>
        </p:blipFill>
        <p:spPr/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WebSSO Grid Usage</a:t>
            </a:r>
            <a:endParaRPr lang="en-US" dirty="0"/>
          </a:p>
        </p:txBody>
      </p:sp>
      <p:pic>
        <p:nvPicPr>
          <p:cNvPr id="4" name="Content Placeholder 3" descr="caGrid-1.3_Core_Services_websso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923" r="-6923"/>
          <a:stretch>
            <a:fillRect/>
          </a:stretch>
        </p:blipFill>
        <p:spPr/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Interactions</a:t>
            </a:r>
            <a:endParaRPr lang="en-US" dirty="0"/>
          </a:p>
        </p:txBody>
      </p:sp>
      <p:pic>
        <p:nvPicPr>
          <p:cNvPr id="4" name="Content Placeholder 3" descr="caGrid-1.3_Core_Services_workflo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923" r="-6923"/>
          <a:stretch>
            <a:fillRect/>
          </a:stretch>
        </p:blipFill>
        <p:spPr/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 Black" pitchFamily="-108" charset="0"/>
              </a:rPr>
              <a:t>Service Architecture / Build Details</a:t>
            </a:r>
            <a:endParaRPr lang="en-US" dirty="0">
              <a:latin typeface="Arial Black" pitchFamily="-108" charset="0"/>
            </a:endParaRPr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60198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Layers</a:t>
            </a:r>
          </a:p>
        </p:txBody>
      </p:sp>
      <p:graphicFrame>
        <p:nvGraphicFramePr>
          <p:cNvPr id="787468" name="Object 12"/>
          <p:cNvGraphicFramePr>
            <a:graphicFrameLocks noChangeAspect="1"/>
          </p:cNvGraphicFramePr>
          <p:nvPr>
            <p:ph idx="1"/>
          </p:nvPr>
        </p:nvGraphicFramePr>
        <p:xfrm>
          <a:off x="304800" y="1527175"/>
          <a:ext cx="8458200" cy="4640263"/>
        </p:xfrm>
        <a:graphic>
          <a:graphicData uri="http://schemas.openxmlformats.org/presentationml/2006/ole">
            <p:oleObj spid="_x0000_s172034" name="Visio" r:id="rId4" imgW="5969000" imgH="32766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Layers: caBIO Data Service example</a:t>
            </a:r>
          </a:p>
        </p:txBody>
      </p:sp>
      <p:graphicFrame>
        <p:nvGraphicFramePr>
          <p:cNvPr id="862211" name="Object 3"/>
          <p:cNvGraphicFramePr>
            <a:graphicFrameLocks noChangeAspect="1"/>
          </p:cNvGraphicFramePr>
          <p:nvPr>
            <p:ph idx="1"/>
          </p:nvPr>
        </p:nvGraphicFramePr>
        <p:xfrm>
          <a:off x="304800" y="1527175"/>
          <a:ext cx="8458200" cy="4640263"/>
        </p:xfrm>
        <a:graphic>
          <a:graphicData uri="http://schemas.openxmlformats.org/presentationml/2006/ole">
            <p:oleObj spid="_x0000_s174082" name="Visio" r:id="rId4" imgW="5969000" imgH="3276600" progId="">
              <p:embed/>
            </p:oleObj>
          </a:graphicData>
        </a:graphic>
      </p:graphicFrame>
      <p:sp>
        <p:nvSpPr>
          <p:cNvPr id="862215" name="AutoShape 7"/>
          <p:cNvSpPr>
            <a:spLocks noChangeArrowheads="1"/>
          </p:cNvSpPr>
          <p:nvPr/>
        </p:nvSpPr>
        <p:spPr bwMode="auto">
          <a:xfrm>
            <a:off x="381000" y="1447800"/>
            <a:ext cx="6629400" cy="1524000"/>
          </a:xfrm>
          <a:prstGeom prst="wedgeRectCallout">
            <a:avLst>
              <a:gd name="adj1" fmla="val 40204"/>
              <a:gd name="adj2" fmla="val 60315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buFontTx/>
              <a:buChar char="•"/>
            </a:pPr>
            <a:r>
              <a:rPr lang="en-US"/>
              <a:t>Common Data Service Operations (WSDL)</a:t>
            </a:r>
          </a:p>
          <a:p>
            <a:pPr marL="342900" indent="-342900">
              <a:buFontTx/>
              <a:buChar char="•"/>
            </a:pPr>
            <a:r>
              <a:rPr lang="en-US"/>
              <a:t>CQL, CQLResult, Data Service Faults (XSD)</a:t>
            </a:r>
          </a:p>
          <a:p>
            <a:pPr marL="342900" indent="-342900">
              <a:buFontTx/>
              <a:buChar char="•"/>
            </a:pPr>
            <a:r>
              <a:rPr lang="en-US"/>
              <a:t>caBIO Schemas (XSD)</a:t>
            </a:r>
          </a:p>
          <a:p>
            <a:pPr marL="342900" indent="-342900">
              <a:buFontTx/>
              <a:buChar char="•"/>
            </a:pPr>
            <a:r>
              <a:rPr lang="en-US"/>
              <a:t>caGrid Metadata Schemas (XSD)</a:t>
            </a:r>
          </a:p>
          <a:p>
            <a:pPr marL="342900" indent="-342900">
              <a:buFontTx/>
              <a:buChar char="•"/>
            </a:pPr>
            <a:r>
              <a:rPr lang="en-US" i="1">
                <a:solidFill>
                  <a:schemeClr val="bg2"/>
                </a:solidFill>
              </a:rPr>
              <a:t>WS-Enumeration Operations and Types (WSDL, XSD)</a:t>
            </a:r>
          </a:p>
          <a:p>
            <a:pPr marL="342900" indent="-342900">
              <a:buFontTx/>
              <a:buChar char="•"/>
            </a:pPr>
            <a:endParaRPr lang="en-US" i="1"/>
          </a:p>
        </p:txBody>
      </p:sp>
      <p:sp>
        <p:nvSpPr>
          <p:cNvPr id="862212" name="AutoShape 4"/>
          <p:cNvSpPr>
            <a:spLocks noChangeArrowheads="1"/>
          </p:cNvSpPr>
          <p:nvPr/>
        </p:nvSpPr>
        <p:spPr bwMode="auto">
          <a:xfrm>
            <a:off x="1600200" y="1295400"/>
            <a:ext cx="4419600" cy="1219200"/>
          </a:xfrm>
          <a:prstGeom prst="wedgeRectCallout">
            <a:avLst>
              <a:gd name="adj1" fmla="val -62106"/>
              <a:gd name="adj2" fmla="val 97264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buFontTx/>
              <a:buChar char="•"/>
            </a:pPr>
            <a:r>
              <a:rPr lang="en-US"/>
              <a:t>Introduce-managed Security constraints</a:t>
            </a:r>
          </a:p>
          <a:p>
            <a:pPr marL="342900" indent="-342900">
              <a:buFontTx/>
              <a:buChar char="•"/>
            </a:pPr>
            <a:r>
              <a:rPr lang="en-US"/>
              <a:t>GTS-managed Trusted Authorities</a:t>
            </a:r>
          </a:p>
          <a:p>
            <a:pPr marL="342900" indent="-342900">
              <a:buFontTx/>
              <a:buChar char="•"/>
            </a:pPr>
            <a:r>
              <a:rPr lang="en-US"/>
              <a:t>CSM/Grid Grouper Authorization</a:t>
            </a:r>
          </a:p>
        </p:txBody>
      </p:sp>
      <p:sp>
        <p:nvSpPr>
          <p:cNvPr id="862214" name="AutoShape 6"/>
          <p:cNvSpPr>
            <a:spLocks noChangeArrowheads="1"/>
          </p:cNvSpPr>
          <p:nvPr/>
        </p:nvSpPr>
        <p:spPr bwMode="auto">
          <a:xfrm>
            <a:off x="3810000" y="1600200"/>
            <a:ext cx="4572000" cy="838200"/>
          </a:xfrm>
          <a:prstGeom prst="wedgeRectCallout">
            <a:avLst>
              <a:gd name="adj1" fmla="val -67259"/>
              <a:gd name="adj2" fmla="val 126324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buFontTx/>
              <a:buChar char="•"/>
            </a:pPr>
            <a:r>
              <a:rPr lang="en-US"/>
              <a:t>Introduce-generated ServiceMetadata</a:t>
            </a:r>
          </a:p>
          <a:p>
            <a:pPr marL="342900" indent="-342900">
              <a:buFontTx/>
              <a:buChar char="•"/>
            </a:pPr>
            <a:r>
              <a:rPr lang="en-US"/>
              <a:t>Introduce-generated DomainModel</a:t>
            </a:r>
          </a:p>
        </p:txBody>
      </p:sp>
      <p:sp>
        <p:nvSpPr>
          <p:cNvPr id="862216" name="AutoShape 8"/>
          <p:cNvSpPr>
            <a:spLocks noChangeArrowheads="1"/>
          </p:cNvSpPr>
          <p:nvPr/>
        </p:nvSpPr>
        <p:spPr bwMode="auto">
          <a:xfrm>
            <a:off x="2286000" y="2895600"/>
            <a:ext cx="4038600" cy="1371600"/>
          </a:xfrm>
          <a:prstGeom prst="wedgeRectCallout">
            <a:avLst>
              <a:gd name="adj1" fmla="val 58139"/>
              <a:gd name="adj2" fmla="val 68866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buFontTx/>
              <a:buChar char="•"/>
            </a:pPr>
            <a:r>
              <a:rPr lang="en-US"/>
              <a:t>Introduce-generated Resource to manage metadata</a:t>
            </a:r>
          </a:p>
          <a:p>
            <a:pPr marL="342900" indent="-342900">
              <a:buFontTx/>
              <a:buChar char="•"/>
            </a:pPr>
            <a:r>
              <a:rPr lang="en-US" i="1">
                <a:solidFill>
                  <a:schemeClr val="bg2"/>
                </a:solidFill>
              </a:rPr>
              <a:t>Introduce-generated Resources to manage enumerations</a:t>
            </a:r>
          </a:p>
        </p:txBody>
      </p:sp>
      <p:sp>
        <p:nvSpPr>
          <p:cNvPr id="862217" name="AutoShape 9"/>
          <p:cNvSpPr>
            <a:spLocks noChangeArrowheads="1"/>
          </p:cNvSpPr>
          <p:nvPr/>
        </p:nvSpPr>
        <p:spPr bwMode="auto">
          <a:xfrm>
            <a:off x="1143000" y="2438400"/>
            <a:ext cx="4038600" cy="990600"/>
          </a:xfrm>
          <a:prstGeom prst="wedgeRectCallout">
            <a:avLst>
              <a:gd name="adj1" fmla="val -50352"/>
              <a:gd name="adj2" fmla="val 183815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buFontTx/>
              <a:buChar char="•"/>
            </a:pPr>
            <a:r>
              <a:rPr lang="en-US"/>
              <a:t>Introduce-generated code to manage service group registration and maintenance</a:t>
            </a:r>
            <a:endParaRPr lang="en-US" i="1">
              <a:solidFill>
                <a:schemeClr val="bg2"/>
              </a:solidFill>
            </a:endParaRPr>
          </a:p>
        </p:txBody>
      </p:sp>
      <p:sp>
        <p:nvSpPr>
          <p:cNvPr id="862218" name="AutoShape 10"/>
          <p:cNvSpPr>
            <a:spLocks noChangeArrowheads="1"/>
          </p:cNvSpPr>
          <p:nvPr/>
        </p:nvSpPr>
        <p:spPr bwMode="auto">
          <a:xfrm>
            <a:off x="3886200" y="2057400"/>
            <a:ext cx="4648200" cy="2133600"/>
          </a:xfrm>
          <a:prstGeom prst="wedgeRectCallout">
            <a:avLst>
              <a:gd name="adj1" fmla="val -74625"/>
              <a:gd name="adj2" fmla="val 78199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buFontTx/>
              <a:buChar char="•"/>
            </a:pPr>
            <a:r>
              <a:rPr lang="en-US"/>
              <a:t>Introduce managed configuration points:</a:t>
            </a:r>
          </a:p>
          <a:p>
            <a:pPr marL="800100" lvl="1" indent="-342900">
              <a:buFontTx/>
              <a:buChar char="•"/>
            </a:pPr>
            <a:r>
              <a:rPr lang="en-US"/>
              <a:t>Index Service Location</a:t>
            </a:r>
          </a:p>
          <a:p>
            <a:pPr marL="800100" lvl="1" indent="-342900">
              <a:buFontTx/>
              <a:buChar char="•"/>
            </a:pPr>
            <a:r>
              <a:rPr lang="en-US"/>
              <a:t>Data Service Component Implementations (CQL Processor, Validators)</a:t>
            </a:r>
          </a:p>
          <a:p>
            <a:pPr marL="800100" lvl="1" indent="-342900">
              <a:buFontTx/>
              <a:buChar char="•"/>
            </a:pPr>
            <a:r>
              <a:rPr lang="en-US"/>
              <a:t>ApplicationService Information</a:t>
            </a:r>
          </a:p>
          <a:p>
            <a:pPr marL="800100" lvl="1" indent="-342900">
              <a:buFontTx/>
              <a:buChar char="•"/>
            </a:pPr>
            <a:r>
              <a:rPr lang="en-US"/>
              <a:t>Other options </a:t>
            </a:r>
          </a:p>
          <a:p>
            <a:pPr marL="800100" lvl="1" indent="-342900">
              <a:buFontTx/>
              <a:buChar char="•"/>
            </a:pPr>
            <a:endParaRPr lang="en-US" i="1">
              <a:solidFill>
                <a:schemeClr val="bg2"/>
              </a:solidFill>
            </a:endParaRPr>
          </a:p>
        </p:txBody>
      </p:sp>
      <p:sp>
        <p:nvSpPr>
          <p:cNvPr id="862219" name="AutoShape 11"/>
          <p:cNvSpPr>
            <a:spLocks noChangeArrowheads="1"/>
          </p:cNvSpPr>
          <p:nvPr/>
        </p:nvSpPr>
        <p:spPr bwMode="auto">
          <a:xfrm>
            <a:off x="4572000" y="1981200"/>
            <a:ext cx="3962400" cy="2057400"/>
          </a:xfrm>
          <a:prstGeom prst="wedgeRectCallout">
            <a:avLst>
              <a:gd name="adj1" fmla="val -55491"/>
              <a:gd name="adj2" fmla="val 86032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buFontTx/>
              <a:buChar char="•"/>
            </a:pPr>
            <a:r>
              <a:rPr lang="en-US"/>
              <a:t>Introduce-provided common operation implementations (Resource Property, Security Metadata)</a:t>
            </a:r>
          </a:p>
          <a:p>
            <a:pPr marL="342900" indent="-342900">
              <a:buFontTx/>
              <a:buChar char="•"/>
            </a:pPr>
            <a:r>
              <a:rPr lang="en-US"/>
              <a:t>caGrid-provided CQL implementation to query ApplicationService</a:t>
            </a:r>
            <a:endParaRPr lang="en-US" i="1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862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862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6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862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862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6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862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6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862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6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2215" grpId="0" animBg="1"/>
      <p:bldP spid="862215" grpId="1" animBg="1"/>
      <p:bldP spid="862212" grpId="0" animBg="1"/>
      <p:bldP spid="862212" grpId="1" animBg="1"/>
      <p:bldP spid="862214" grpId="0" animBg="1"/>
      <p:bldP spid="862214" grpId="1" animBg="1"/>
      <p:bldP spid="862216" grpId="0" animBg="1"/>
      <p:bldP spid="862216" grpId="1" animBg="1"/>
      <p:bldP spid="862217" grpId="0" animBg="1"/>
      <p:bldP spid="862217" grpId="1" animBg="1"/>
      <p:bldP spid="862218" grpId="0" animBg="1"/>
      <p:bldP spid="862218" grpId="1" animBg="1"/>
      <p:bldP spid="8622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Driving needs:</a:t>
            </a:r>
            <a:br>
              <a:rPr lang="en-US"/>
            </a:br>
            <a:r>
              <a:rPr lang="en-US"/>
              <a:t>cancer Biomedical Informatics Grid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0" dirty="0"/>
              <a:t>A multitude </a:t>
            </a:r>
            <a:r>
              <a:rPr lang="en-US" sz="2400" b="0" dirty="0" smtClean="0"/>
              <a:t>of</a:t>
            </a:r>
            <a:r>
              <a:rPr lang="en-US" sz="2400" dirty="0" smtClean="0"/>
              <a:t> “legacy” information systems</a:t>
            </a:r>
            <a:r>
              <a:rPr lang="en-US" sz="2400" b="0" dirty="0" smtClean="0"/>
              <a:t>, </a:t>
            </a:r>
            <a:r>
              <a:rPr lang="en-US" sz="2400" b="0" dirty="0"/>
              <a:t>most of which cannot be readily shared between institutions</a:t>
            </a:r>
          </a:p>
          <a:p>
            <a:pPr eaLnBrk="1" hangingPunct="1"/>
            <a:r>
              <a:rPr lang="en-US" sz="2400" b="0" dirty="0"/>
              <a:t>An </a:t>
            </a:r>
            <a:r>
              <a:rPr lang="en-US" sz="2400" dirty="0"/>
              <a:t>absence of tools </a:t>
            </a:r>
            <a:r>
              <a:rPr lang="en-US" sz="2400" b="0" dirty="0"/>
              <a:t>to connect different databases</a:t>
            </a:r>
          </a:p>
          <a:p>
            <a:pPr eaLnBrk="1" hangingPunct="1"/>
            <a:r>
              <a:rPr lang="en-US" sz="2400" b="0" dirty="0"/>
              <a:t>An </a:t>
            </a:r>
            <a:r>
              <a:rPr lang="en-US" sz="2400" dirty="0"/>
              <a:t>absence of common data formats</a:t>
            </a:r>
          </a:p>
          <a:p>
            <a:pPr eaLnBrk="1" hangingPunct="1"/>
            <a:r>
              <a:rPr lang="en-US" sz="2400" b="0" dirty="0"/>
              <a:t>A huge and </a:t>
            </a:r>
            <a:r>
              <a:rPr lang="en-US" sz="2400" dirty="0"/>
              <a:t>growing volume of data </a:t>
            </a:r>
            <a:r>
              <a:rPr lang="en-US" sz="2400" b="0" dirty="0"/>
              <a:t>must be collected, analyzed, and made accessible</a:t>
            </a:r>
          </a:p>
          <a:p>
            <a:pPr eaLnBrk="1" hangingPunct="1"/>
            <a:r>
              <a:rPr lang="en-US" sz="2400" dirty="0"/>
              <a:t>Few common vocabularies</a:t>
            </a:r>
            <a:r>
              <a:rPr lang="en-US" sz="2400" b="0" dirty="0"/>
              <a:t>, making it difficult, if not impossible, to interlink diverse research and clinical results</a:t>
            </a:r>
          </a:p>
          <a:p>
            <a:pPr eaLnBrk="1" hangingPunct="1"/>
            <a:r>
              <a:rPr lang="en-US" sz="2400" b="0" dirty="0"/>
              <a:t>Difficulty in </a:t>
            </a:r>
            <a:r>
              <a:rPr lang="en-US" sz="2400" dirty="0"/>
              <a:t>identifying and accessing</a:t>
            </a:r>
            <a:r>
              <a:rPr lang="en-US" sz="2400" b="0" dirty="0"/>
              <a:t> available resources</a:t>
            </a:r>
          </a:p>
          <a:p>
            <a:pPr eaLnBrk="1" hangingPunct="1"/>
            <a:r>
              <a:rPr lang="en-US" sz="2400" b="0" dirty="0"/>
              <a:t>An </a:t>
            </a:r>
            <a:r>
              <a:rPr lang="en-US" sz="2400" dirty="0"/>
              <a:t>absence of information infrastructure </a:t>
            </a:r>
            <a:r>
              <a:rPr lang="en-US" sz="2400" b="0" dirty="0"/>
              <a:t>to share data within an institution, or among different institutions</a:t>
            </a:r>
          </a:p>
          <a:p>
            <a:pPr eaLnBrk="1" hangingPunct="1"/>
            <a:endParaRPr lang="en-US" sz="2400" b="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caGrid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caGrid is organized as three distributions/products:</a:t>
            </a:r>
          </a:p>
          <a:p>
            <a:pPr lvl="1"/>
            <a:r>
              <a:rPr lang="en-US" sz="2000" dirty="0" smtClean="0"/>
              <a:t>Core</a:t>
            </a:r>
          </a:p>
          <a:p>
            <a:pPr lvl="1"/>
            <a:r>
              <a:rPr lang="en-US" sz="2000" dirty="0" smtClean="0"/>
              <a:t>Portal</a:t>
            </a:r>
          </a:p>
          <a:p>
            <a:pPr lvl="1"/>
            <a:r>
              <a:rPr lang="en-US" sz="2000" dirty="0" smtClean="0"/>
              <a:t>Workflow Client</a:t>
            </a:r>
          </a:p>
          <a:p>
            <a:r>
              <a:rPr lang="en-US" sz="2400" dirty="0" smtClean="0"/>
              <a:t>caGrid core is organized as numerous (~60) independent projects</a:t>
            </a:r>
          </a:p>
          <a:p>
            <a:pPr lvl="1"/>
            <a:r>
              <a:rPr lang="en-US" sz="1600" dirty="0" smtClean="0">
                <a:hlinkClick r:id="rId2"/>
              </a:rPr>
              <a:t>http:</a:t>
            </a:r>
            <a:r>
              <a:rPr lang="en-US" sz="1600" dirty="0" smtClean="0">
                <a:hlinkClick r:id="rId2"/>
              </a:rPr>
              <a:t>//cagrid.org/display/caGrid13/caGrid+Projects+</a:t>
            </a:r>
            <a:r>
              <a:rPr lang="en-US" sz="1600" dirty="0" smtClean="0">
                <a:hlinkClick r:id="rId2"/>
              </a:rPr>
              <a:t>Introduction</a:t>
            </a:r>
            <a:r>
              <a:rPr lang="en-US" sz="1600" dirty="0" smtClean="0"/>
              <a:t> </a:t>
            </a:r>
          </a:p>
          <a:p>
            <a:r>
              <a:rPr lang="en-US" sz="2400" dirty="0" smtClean="0"/>
              <a:t>Each project can be used stand alone (e.g. GAARDS UI)</a:t>
            </a:r>
            <a:endParaRPr 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caGrid Ivy Build</a:t>
            </a:r>
          </a:p>
        </p:txBody>
      </p:sp>
      <p:pic>
        <p:nvPicPr>
          <p:cNvPr id="71683" name="Content Placeholder 4" descr="main-tasks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2214563"/>
            <a:ext cx="4152900" cy="3267075"/>
          </a:xfrm>
        </p:spPr>
      </p:pic>
      <p:sp>
        <p:nvSpPr>
          <p:cNvPr id="71684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/>
              <a:t>caGrid release directory contains an Enterprise Repository for all external dependencies</a:t>
            </a:r>
          </a:p>
          <a:p>
            <a:r>
              <a:rPr lang="en-US" sz="1800"/>
              <a:t>caGrid build process resolves against this repository, and publishes to an integration repository</a:t>
            </a:r>
          </a:p>
          <a:p>
            <a:r>
              <a:rPr lang="en-US" sz="1800"/>
              <a:t>Releases will publish the integration repository and Enterprise Repository to a publicly accessible location</a:t>
            </a:r>
          </a:p>
          <a:p>
            <a:r>
              <a:rPr lang="en-US" sz="1800"/>
              <a:t>External projects/components can depend on a local caGrid integration and Enterprise Repository, or the remote publicly accessible one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caGrid Ivy Build cont.</a:t>
            </a:r>
          </a:p>
        </p:txBody>
      </p:sp>
      <p:pic>
        <p:nvPicPr>
          <p:cNvPr id="72707" name="Content Placeholder 4" descr="Capture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630363"/>
            <a:ext cx="4152900" cy="4435475"/>
          </a:xfrm>
        </p:spPr>
      </p:pic>
      <p:sp>
        <p:nvSpPr>
          <p:cNvPr id="72708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/>
              <a:t>Transitive dependencies are formally managed</a:t>
            </a:r>
          </a:p>
          <a:p>
            <a:r>
              <a:rPr lang="en-US" sz="2400"/>
              <a:t>Supporting multiple configurations and version constraints</a:t>
            </a:r>
          </a:p>
          <a:p>
            <a:r>
              <a:rPr lang="en-US" sz="2400"/>
              <a:t>Configurable conflict management</a:t>
            </a:r>
          </a:p>
          <a:p>
            <a:r>
              <a:rPr lang="en-US" sz="2400"/>
              <a:t>Detailed dependencies reports are generated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caGrid Ivy Example Usage</a:t>
            </a:r>
          </a:p>
        </p:txBody>
      </p:sp>
      <p:sp>
        <p:nvSpPr>
          <p:cNvPr id="7373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What jars do I need to use the Dorian client API?</a:t>
            </a:r>
          </a:p>
          <a:p>
            <a:pPr lvl="1"/>
            <a:r>
              <a:rPr lang="en-US" sz="1800" dirty="0"/>
              <a:t>Just define the dependency:</a:t>
            </a:r>
          </a:p>
          <a:p>
            <a:pPr lvl="2"/>
            <a:r>
              <a:rPr lang="en-US" dirty="0"/>
              <a:t>&lt;dependency org="caGrid" name=“</a:t>
            </a:r>
            <a:r>
              <a:rPr lang="en-US" dirty="0" err="1"/>
              <a:t>dorian</a:t>
            </a:r>
            <a:r>
              <a:rPr lang="en-US" dirty="0"/>
              <a:t>“ rev=“1.2" conf=“*-&gt;client"/&gt;</a:t>
            </a:r>
          </a:p>
          <a:p>
            <a:pPr lvl="1"/>
            <a:r>
              <a:rPr lang="en-US" sz="1800" dirty="0"/>
              <a:t>Tell Ivy where to copy it:</a:t>
            </a:r>
          </a:p>
          <a:p>
            <a:pPr lvl="2"/>
            <a:r>
              <a:rPr lang="en-US" dirty="0"/>
              <a:t>&lt;</a:t>
            </a:r>
            <a:r>
              <a:rPr lang="en-US" dirty="0" err="1"/>
              <a:t>ivy:retrieve</a:t>
            </a:r>
            <a:r>
              <a:rPr lang="en-US" dirty="0"/>
              <a:t> pattern=“lib/[</a:t>
            </a:r>
            <a:r>
              <a:rPr lang="en-US" dirty="0" err="1"/>
              <a:t>originalname](.[ext</a:t>
            </a:r>
            <a:r>
              <a:rPr lang="en-US" dirty="0"/>
              <a:t>])" sync="true" /&gt;</a:t>
            </a:r>
          </a:p>
          <a:p>
            <a:pPr lvl="1"/>
            <a:r>
              <a:rPr lang="en-US" sz="1800" dirty="0"/>
              <a:t>Everything you need will be copied where you want </a:t>
            </a:r>
            <a:r>
              <a:rPr lang="en-US" sz="1800" dirty="0" smtClean="0"/>
              <a:t>it</a:t>
            </a:r>
          </a:p>
          <a:p>
            <a:pPr lvl="1"/>
            <a:endParaRPr lang="en-US" sz="1800" dirty="0" smtClean="0"/>
          </a:p>
          <a:p>
            <a:r>
              <a:rPr lang="en-US" sz="2200" dirty="0" smtClean="0"/>
              <a:t>Tutorial available:</a:t>
            </a:r>
          </a:p>
          <a:p>
            <a:pPr lvl="1"/>
            <a:r>
              <a:rPr lang="en-US" sz="1800" dirty="0" smtClean="0">
                <a:hlinkClick r:id="rId2"/>
              </a:rPr>
              <a:t>http://cagrid.org/display/knowledgebase/Use+caGrid+Libraries+in+Your+</a:t>
            </a:r>
            <a:r>
              <a:rPr lang="en-US" sz="1800" dirty="0" smtClean="0">
                <a:hlinkClick r:id="rId2"/>
              </a:rPr>
              <a:t>Application</a:t>
            </a:r>
            <a:r>
              <a:rPr lang="en-US" sz="1800" dirty="0" smtClean="0"/>
              <a:t> (</a:t>
            </a:r>
            <a:r>
              <a:rPr lang="en-US" sz="1800" dirty="0" smtClean="0">
                <a:hlinkClick r:id="rId3"/>
              </a:rPr>
              <a:t>http:/</a:t>
            </a:r>
            <a:r>
              <a:rPr lang="en-US" sz="1800" dirty="0" smtClean="0">
                <a:hlinkClick r:id="rId3"/>
              </a:rPr>
              <a:t>/cagrid</a:t>
            </a:r>
            <a:r>
              <a:rPr lang="en-US" sz="1800" dirty="0" smtClean="0">
                <a:hlinkClick r:id="rId3"/>
              </a:rPr>
              <a:t>.org/x/</a:t>
            </a:r>
            <a:r>
              <a:rPr lang="en-US" sz="1800" dirty="0" smtClean="0">
                <a:hlinkClick r:id="rId3"/>
              </a:rPr>
              <a:t>EoMs</a:t>
            </a:r>
            <a:r>
              <a:rPr lang="en-US" sz="1800" dirty="0" smtClean="0"/>
              <a:t>)</a:t>
            </a:r>
          </a:p>
          <a:p>
            <a:endParaRPr lang="en-US" sz="22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caGrid Quality Dashboard</a:t>
            </a:r>
          </a:p>
        </p:txBody>
      </p:sp>
      <p:pic>
        <p:nvPicPr>
          <p:cNvPr id="34819" name="Content Placeholder 5" descr="Image33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6845" b="-36845"/>
          <a:stretch>
            <a:fillRect/>
          </a:stretch>
        </p:blipFill>
        <p:spPr/>
      </p:pic>
      <p:sp>
        <p:nvSpPr>
          <p:cNvPr id="34820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smtClean="0"/>
              <a:t>caGrid automated testing now runs via a Hudson installation with a multi-platform build farm</a:t>
            </a:r>
          </a:p>
          <a:p>
            <a:pPr lvl="1"/>
            <a:r>
              <a:rPr lang="en-US" sz="1600" smtClean="0"/>
              <a:t>Replaces previous more custom CruiseControl/DART installation </a:t>
            </a:r>
          </a:p>
          <a:p>
            <a:r>
              <a:rPr lang="en-US" sz="2000" smtClean="0"/>
              <a:t>All historical releases are tested on a nightly basis</a:t>
            </a:r>
          </a:p>
          <a:p>
            <a:r>
              <a:rPr lang="en-US" sz="2000" smtClean="0"/>
              <a:t>Current development continuously built and tested on multiple platforms</a:t>
            </a:r>
          </a:p>
          <a:p>
            <a:pPr lvl="1"/>
            <a:r>
              <a:rPr lang="en-US" sz="1600" smtClean="0"/>
              <a:t>619 Unit tests</a:t>
            </a:r>
          </a:p>
          <a:p>
            <a:pPr lvl="1"/>
            <a:r>
              <a:rPr lang="en-US" sz="1600" smtClean="0"/>
              <a:t>81 Integration/System tests</a:t>
            </a:r>
          </a:p>
          <a:p>
            <a:r>
              <a:rPr lang="en-US" sz="2000" smtClean="0"/>
              <a:t>Detailed reports accessible via </a:t>
            </a:r>
            <a:r>
              <a:rPr lang="en-US" sz="2000" smtClean="0">
                <a:hlinkClick r:id="rId3"/>
              </a:rPr>
              <a:t>http://quality.cagrid.org/</a:t>
            </a:r>
            <a:endParaRPr lang="en-US" sz="2000" smtClean="0"/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 Black" pitchFamily="-108" charset="0"/>
              </a:rPr>
              <a:t>Deployment Concerns / Options</a:t>
            </a:r>
            <a:endParaRPr lang="en-US" dirty="0">
              <a:latin typeface="Arial Black" pitchFamily="-108" charset="0"/>
            </a:endParaRPr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800" y="60198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Hardware requirements are modest and flexible (software is pure Java)</a:t>
            </a:r>
          </a:p>
          <a:p>
            <a:pPr lvl="1"/>
            <a:r>
              <a:rPr lang="en-US" sz="1600" dirty="0" smtClean="0"/>
              <a:t>Optional Hardware Security Module (HSM) support for Dorian and GTS impose some hardware constraints</a:t>
            </a:r>
          </a:p>
          <a:p>
            <a:r>
              <a:rPr lang="en-US" sz="2000" dirty="0" smtClean="0"/>
              <a:t>VM/Cloud deployments have been used successfully</a:t>
            </a:r>
          </a:p>
          <a:p>
            <a:pPr lvl="1"/>
            <a:r>
              <a:rPr lang="en-US" sz="1800" dirty="0" smtClean="0"/>
              <a:t>Short lived PKI is very time sensitive, so system clock synchronization is important (can be tricky on </a:t>
            </a:r>
            <a:r>
              <a:rPr lang="en-US" sz="1800" dirty="0" err="1" smtClean="0"/>
              <a:t>VMs</a:t>
            </a:r>
            <a:r>
              <a:rPr lang="en-US" sz="1800" dirty="0" smtClean="0"/>
              <a:t>)</a:t>
            </a:r>
          </a:p>
          <a:p>
            <a:r>
              <a:rPr lang="en-US" sz="2000" dirty="0" smtClean="0"/>
              <a:t>Security infrastructure is important to “get right” and there are a lot of options (which can lead to complexity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Services are loosely coupled and it needn’t be an “all or nothing” deployment</a:t>
            </a:r>
          </a:p>
          <a:p>
            <a:pPr lvl="1"/>
            <a:r>
              <a:rPr lang="en-US" sz="1800" dirty="0" smtClean="0"/>
              <a:t>Deploying your own </a:t>
            </a:r>
            <a:r>
              <a:rPr lang="en-US" sz="1800" dirty="0" err="1" smtClean="0"/>
              <a:t>vs</a:t>
            </a:r>
            <a:r>
              <a:rPr lang="en-US" sz="1800" dirty="0" smtClean="0"/>
              <a:t> leveraging existing depends mostly on policy/governance/availability concerns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caBIG Production grid and caGrid Training grid are nearly identical deployments</a:t>
            </a:r>
          </a:p>
          <a:p>
            <a:pPr lvl="1"/>
            <a:r>
              <a:rPr lang="en-US" sz="1600" dirty="0" smtClean="0"/>
              <a:t>The process that was followed for these deployments is documented in a step by step fashion and available on the caGrid wiki</a:t>
            </a:r>
          </a:p>
          <a:p>
            <a:pPr lvl="1"/>
            <a:r>
              <a:rPr lang="en-US" sz="1600" dirty="0" smtClean="0"/>
              <a:t>The training grid is publicly available and policy free</a:t>
            </a:r>
          </a:p>
          <a:p>
            <a:pPr lvl="1"/>
            <a:r>
              <a:rPr lang="en-US" sz="1600" dirty="0" smtClean="0"/>
              <a:t>The production grid is independently managed in a 3-tier deployment, governed by policy, and moderated by a change control board</a:t>
            </a:r>
          </a:p>
          <a:p>
            <a:r>
              <a:rPr lang="en-US" sz="2000" dirty="0" smtClean="0"/>
              <a:t>Numerous deviations are possibly however, including omitting some services (options in following slides)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Which services do I need / what use cases do I need to support?</a:t>
            </a:r>
          </a:p>
          <a:p>
            <a:r>
              <a:rPr lang="en-US" sz="2000" dirty="0" smtClean="0"/>
              <a:t>What existing systems do I need to integrate with?</a:t>
            </a:r>
          </a:p>
          <a:p>
            <a:r>
              <a:rPr lang="en-US" sz="2000" dirty="0" smtClean="0"/>
              <a:t>How federated is my community?</a:t>
            </a:r>
          </a:p>
          <a:p>
            <a:r>
              <a:rPr lang="en-US" sz="2000" dirty="0" smtClean="0"/>
              <a:t>What policies/regulations need to be enforced?</a:t>
            </a:r>
          </a:p>
          <a:p>
            <a:r>
              <a:rPr lang="en-US" sz="2000" dirty="0" smtClean="0"/>
              <a:t>What are my expected resource (computation, network, storage) needs?</a:t>
            </a:r>
          </a:p>
          <a:p>
            <a:r>
              <a:rPr lang="en-US" sz="2000" dirty="0" smtClean="0"/>
              <a:t>How will it be managed overtime (upgrades, etc)?</a:t>
            </a:r>
          </a:p>
          <a:p>
            <a:r>
              <a:rPr lang="en-US" sz="2000" dirty="0" smtClean="0"/>
              <a:t>Who will administer what services?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As grid security is PKI-based, the credentials used must be part of some Certificate Authority hierarchy</a:t>
            </a:r>
          </a:p>
          <a:p>
            <a:r>
              <a:rPr lang="en-US" sz="2000" dirty="0" smtClean="0"/>
              <a:t>Current caGrid deployments use a self-signed CA, stored in a hardware security model</a:t>
            </a:r>
          </a:p>
          <a:p>
            <a:r>
              <a:rPr lang="en-US" sz="2000" dirty="0" smtClean="0"/>
              <a:t>Only Grid Trust Services (GTS) are issued credentials from this CA</a:t>
            </a:r>
          </a:p>
          <a:p>
            <a:pPr lvl="1"/>
            <a:r>
              <a:rPr lang="en-US" sz="1600" dirty="0" smtClean="0"/>
              <a:t>This creates the “root” for the trust fabric, and is the only part which must be </a:t>
            </a:r>
            <a:r>
              <a:rPr lang="en-US" sz="1600" i="1" dirty="0" smtClean="0"/>
              <a:t>manually</a:t>
            </a:r>
            <a:r>
              <a:rPr lang="en-US" sz="1600" dirty="0" smtClean="0"/>
              <a:t> distributed to participants</a:t>
            </a:r>
          </a:p>
          <a:p>
            <a:pPr lvl="1"/>
            <a:r>
              <a:rPr lang="en-US" sz="1600" dirty="0" smtClean="0"/>
              <a:t>All </a:t>
            </a:r>
            <a:r>
              <a:rPr lang="en-US" sz="1600" dirty="0" smtClean="0"/>
              <a:t>other credentials are issued from CAs </a:t>
            </a:r>
            <a:r>
              <a:rPr lang="en-US" sz="1600" dirty="0" smtClean="0"/>
              <a:t>distributed and authorized </a:t>
            </a:r>
            <a:r>
              <a:rPr lang="en-US" sz="1600" dirty="0" smtClean="0"/>
              <a:t>via </a:t>
            </a:r>
            <a:r>
              <a:rPr lang="en-US" sz="1600" dirty="0" smtClean="0"/>
              <a:t>GTS</a:t>
            </a:r>
          </a:p>
          <a:p>
            <a:r>
              <a:rPr lang="en-US" sz="2000" dirty="0" smtClean="0"/>
              <a:t>Third party CAs are possible to use</a:t>
            </a:r>
          </a:p>
          <a:p>
            <a:r>
              <a:rPr lang="en-US" sz="2000" dirty="0" smtClean="0"/>
              <a:t>Discussed in detail here:</a:t>
            </a:r>
          </a:p>
          <a:p>
            <a:pPr lvl="1"/>
            <a:r>
              <a:rPr lang="en-US" sz="1600" dirty="0" smtClean="0">
                <a:hlinkClick r:id="rId2"/>
              </a:rPr>
              <a:t>http</a:t>
            </a:r>
            <a:r>
              <a:rPr lang="en-US" sz="1600" dirty="0" smtClean="0">
                <a:hlinkClick r:id="rId2"/>
              </a:rPr>
              <a:t>://middleware.internet2.edu/pki07/proceedings/11-langella-federated-grid-trust-fabric.</a:t>
            </a:r>
            <a:r>
              <a:rPr lang="en-US" sz="1600" dirty="0" smtClean="0">
                <a:hlinkClick r:id="rId2"/>
              </a:rPr>
              <a:t>pdf</a:t>
            </a:r>
            <a:r>
              <a:rPr lang="en-US" sz="1600" dirty="0" smtClean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95400"/>
            <a:ext cx="76200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caGrid?</a:t>
            </a: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0" y="1295400"/>
            <a:ext cx="8458200" cy="4994275"/>
          </a:xfrm>
          <a:prstGeom prst="rect">
            <a:avLst/>
          </a:prstGeom>
          <a:solidFill>
            <a:schemeClr val="bg1">
              <a:alpha val="81175"/>
            </a:schemeClr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0"/>
              <a:t>A grid based </a:t>
            </a:r>
            <a:r>
              <a:rPr lang="en-US" sz="2400"/>
              <a:t>software infrastructure </a:t>
            </a:r>
            <a:r>
              <a:rPr lang="en-US" sz="2400" b="0"/>
              <a:t>consisting of services, toolkits, APIs, and applications</a:t>
            </a:r>
          </a:p>
          <a:p>
            <a:pPr eaLnBrk="1" hangingPunct="1"/>
            <a:endParaRPr lang="en-US" sz="2400" b="0"/>
          </a:p>
          <a:p>
            <a:pPr eaLnBrk="1" hangingPunct="1"/>
            <a:r>
              <a:rPr lang="en-US" sz="2400" b="0"/>
              <a:t>A </a:t>
            </a:r>
            <a:r>
              <a:rPr lang="en-US" sz="2400"/>
              <a:t>production grid deployment </a:t>
            </a:r>
            <a:r>
              <a:rPr lang="en-US" sz="2400" b="0"/>
              <a:t>of the core services provided by that infrastructure</a:t>
            </a:r>
          </a:p>
          <a:p>
            <a:pPr eaLnBrk="1" hangingPunct="1"/>
            <a:endParaRPr lang="en-US" sz="2400" b="0"/>
          </a:p>
          <a:p>
            <a:pPr eaLnBrk="1" hangingPunct="1"/>
            <a:r>
              <a:rPr lang="en-US" sz="2400" b="0"/>
              <a:t>A </a:t>
            </a:r>
            <a:r>
              <a:rPr lang="en-US" sz="2400"/>
              <a:t>community of developers </a:t>
            </a:r>
            <a:r>
              <a:rPr lang="en-US" sz="2400" b="0"/>
              <a:t>leveraging that grid and infrastructure to provide applications and services to the cancer research community</a:t>
            </a:r>
          </a:p>
          <a:p>
            <a:pPr lvl="1" eaLnBrk="1" hangingPunct="1"/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Deploying one service per container introduces some overhead, but makes it much easier to:</a:t>
            </a:r>
          </a:p>
          <a:p>
            <a:pPr lvl="1"/>
            <a:r>
              <a:rPr lang="en-US" sz="1400" dirty="0" smtClean="0"/>
              <a:t>Keep consistent URLs for services over time as deployment topologies change</a:t>
            </a:r>
          </a:p>
          <a:p>
            <a:pPr lvl="1"/>
            <a:r>
              <a:rPr lang="en-US" sz="1400" dirty="0" smtClean="0"/>
              <a:t>Upgrade/Deprecate individual services</a:t>
            </a:r>
          </a:p>
          <a:p>
            <a:pPr lvl="1"/>
            <a:r>
              <a:rPr lang="en-US" sz="1400" dirty="0" smtClean="0"/>
              <a:t>Minimize impact of failures</a:t>
            </a:r>
          </a:p>
          <a:p>
            <a:r>
              <a:rPr lang="en-US" sz="1600" dirty="0" smtClean="0"/>
              <a:t>Use standard ports to avoid firewall issues (80,443 or 8080,8443)</a:t>
            </a:r>
          </a:p>
          <a:p>
            <a:r>
              <a:rPr lang="en-US" sz="1600" dirty="0" smtClean="0"/>
              <a:t>Create redundancy in administrative privileges to core services</a:t>
            </a:r>
          </a:p>
          <a:p>
            <a:r>
              <a:rPr lang="en-US" sz="1600" dirty="0" smtClean="0"/>
              <a:t>Use of virtual hardware can help minimize downtime and ease upgrade processes</a:t>
            </a:r>
          </a:p>
          <a:p>
            <a:r>
              <a:rPr lang="en-US" sz="1600" dirty="0" smtClean="0"/>
              <a:t>Make sure failsafe backups are in place for critical systems (</a:t>
            </a:r>
            <a:r>
              <a:rPr lang="en-US" sz="1600" dirty="0" err="1" smtClean="0"/>
              <a:t>e.g</a:t>
            </a:r>
            <a:r>
              <a:rPr lang="en-US" sz="1600" dirty="0" smtClean="0"/>
              <a:t> GTS, Dorian, etc)</a:t>
            </a:r>
          </a:p>
          <a:p>
            <a:r>
              <a:rPr lang="en-US" sz="1600" dirty="0" smtClean="0"/>
              <a:t>Copy the existing deployment plan unless you need to deviate for a specific reason</a:t>
            </a:r>
          </a:p>
          <a:p>
            <a:r>
              <a:rPr lang="en-US" sz="1600" dirty="0" smtClean="0"/>
              <a:t>Ensure system clock synchronization is always working</a:t>
            </a:r>
          </a:p>
          <a:p>
            <a:r>
              <a:rPr lang="en-US" sz="1600" dirty="0" smtClean="0"/>
              <a:t>Use the caGrid installer to configure service containers</a:t>
            </a:r>
          </a:p>
          <a:p>
            <a:r>
              <a:rPr lang="en-US" sz="1600" dirty="0" smtClean="0"/>
              <a:t>Use Tomcat unless you </a:t>
            </a:r>
            <a:r>
              <a:rPr lang="en-US" sz="1600" i="1" dirty="0" smtClean="0"/>
              <a:t>need</a:t>
            </a:r>
            <a:r>
              <a:rPr lang="en-US" sz="1600" dirty="0" smtClean="0"/>
              <a:t> JBoss; don’t use the Globus container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Services Deployment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Model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</a:p>
          <a:p>
            <a:pPr lvl="1"/>
            <a:r>
              <a:rPr lang="en-US" sz="1600" dirty="0" smtClean="0"/>
              <a:t>Generate standard Data Service metadata</a:t>
            </a:r>
          </a:p>
          <a:p>
            <a:pPr lvl="1"/>
            <a:r>
              <a:rPr lang="en-US" sz="1600" dirty="0" smtClean="0"/>
              <a:t>Annotate standard Service metadata</a:t>
            </a:r>
          </a:p>
          <a:p>
            <a:r>
              <a:rPr lang="en-US" sz="2000" dirty="0" smtClean="0"/>
              <a:t>Invoked by:</a:t>
            </a:r>
          </a:p>
          <a:p>
            <a:pPr lvl="1"/>
            <a:r>
              <a:rPr lang="en-US" sz="1600" dirty="0" smtClean="0"/>
              <a:t>Introduce metadata and data extensions</a:t>
            </a:r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Configured external metadata registries (e.g. caDSR)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registration</a:t>
            </a:r>
          </a:p>
          <a:p>
            <a:r>
              <a:rPr lang="en-US" sz="2000" dirty="0" smtClean="0"/>
              <a:t>Can be omitted if:</a:t>
            </a:r>
          </a:p>
          <a:p>
            <a:pPr lvl="1"/>
            <a:r>
              <a:rPr lang="en-US" sz="1600" dirty="0" smtClean="0"/>
              <a:t>N</a:t>
            </a:r>
            <a:r>
              <a:rPr lang="en-US" sz="1600" dirty="0" smtClean="0"/>
              <a:t>ot leveraging model registration or semantic annotations</a:t>
            </a:r>
            <a:endParaRPr lang="en-US" sz="1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Model Exchange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  <a:endParaRPr lang="en-US" sz="2000" dirty="0" smtClean="0"/>
          </a:p>
          <a:p>
            <a:pPr lvl="1"/>
            <a:r>
              <a:rPr lang="en-US" sz="1600" dirty="0" smtClean="0"/>
              <a:t>Register and discover data syntax (XML Schemas)</a:t>
            </a:r>
          </a:p>
          <a:p>
            <a:r>
              <a:rPr lang="en-US" sz="2000" dirty="0" smtClean="0"/>
              <a:t>Invoked by:</a:t>
            </a:r>
          </a:p>
          <a:p>
            <a:pPr lvl="1"/>
            <a:r>
              <a:rPr lang="en-US" sz="1600" dirty="0" smtClean="0"/>
              <a:t>Introduce metadata and data </a:t>
            </a:r>
            <a:r>
              <a:rPr lang="en-US" sz="1600" dirty="0" smtClean="0"/>
              <a:t>extensions</a:t>
            </a:r>
          </a:p>
          <a:p>
            <a:pPr lvl="1"/>
            <a:r>
              <a:rPr lang="en-US" sz="1600" dirty="0" smtClean="0"/>
              <a:t>caGrid portal</a:t>
            </a:r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registration</a:t>
            </a:r>
          </a:p>
          <a:p>
            <a:r>
              <a:rPr lang="en-US" sz="2000" dirty="0" smtClean="0"/>
              <a:t>Can </a:t>
            </a:r>
            <a:r>
              <a:rPr lang="en-US" sz="2000" dirty="0" smtClean="0"/>
              <a:t>be omitted if:</a:t>
            </a:r>
            <a:endParaRPr lang="en-US" sz="2000" dirty="0" smtClean="0"/>
          </a:p>
          <a:p>
            <a:pPr lvl="1"/>
            <a:r>
              <a:rPr lang="en-US" sz="1600" dirty="0" smtClean="0"/>
              <a:t>Schemas will only be loaded from the file system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</a:p>
          <a:p>
            <a:pPr lvl="1"/>
            <a:r>
              <a:rPr lang="en-US" sz="1600" dirty="0" smtClean="0"/>
              <a:t>Register and discover</a:t>
            </a:r>
            <a:r>
              <a:rPr lang="en-US" sz="1600" dirty="0" smtClean="0"/>
              <a:t> services</a:t>
            </a:r>
          </a:p>
          <a:p>
            <a:r>
              <a:rPr lang="en-US" sz="2000" dirty="0" smtClean="0"/>
              <a:t>Invoked by:</a:t>
            </a:r>
            <a:endParaRPr lang="en-US" sz="2000" dirty="0" smtClean="0"/>
          </a:p>
          <a:p>
            <a:pPr lvl="1"/>
            <a:r>
              <a:rPr lang="en-US" sz="1600" dirty="0" smtClean="0"/>
              <a:t>All services to register themselves (can be disabled)</a:t>
            </a:r>
          </a:p>
          <a:p>
            <a:pPr lvl="1"/>
            <a:r>
              <a:rPr lang="en-US" sz="1600" dirty="0" smtClean="0"/>
              <a:t>caGrid </a:t>
            </a:r>
            <a:r>
              <a:rPr lang="en-US" sz="1600" dirty="0" smtClean="0"/>
              <a:t>portal</a:t>
            </a:r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All registered services</a:t>
            </a:r>
            <a:endParaRPr lang="en-US" sz="2000" dirty="0" smtClean="0"/>
          </a:p>
          <a:p>
            <a:r>
              <a:rPr lang="en-US" sz="2000" dirty="0" smtClean="0"/>
              <a:t>Can be omitted if:</a:t>
            </a:r>
            <a:endParaRPr lang="en-US" sz="2000" dirty="0" smtClean="0"/>
          </a:p>
          <a:p>
            <a:pPr lvl="1"/>
            <a:r>
              <a:rPr lang="en-US" sz="1600" dirty="0" smtClean="0"/>
              <a:t>All end points will be hardcoded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Activity Services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Federated Query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  <a:endParaRPr lang="en-US" sz="2000" dirty="0" smtClean="0"/>
          </a:p>
          <a:p>
            <a:pPr lvl="1"/>
            <a:r>
              <a:rPr lang="en-US" sz="1600" dirty="0" smtClean="0"/>
              <a:t>Perform federated joins and aggregations across Data Services</a:t>
            </a:r>
          </a:p>
          <a:p>
            <a:r>
              <a:rPr lang="en-US" sz="2000" dirty="0" smtClean="0"/>
              <a:t>Invoked by:</a:t>
            </a:r>
            <a:endParaRPr lang="en-US" sz="2000" dirty="0" smtClean="0"/>
          </a:p>
          <a:p>
            <a:pPr lvl="1"/>
            <a:r>
              <a:rPr lang="en-US" sz="1600" dirty="0" smtClean="0"/>
              <a:t>caGrid portal</a:t>
            </a:r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</a:t>
            </a:r>
            <a:r>
              <a:rPr lang="en-US" sz="1600" dirty="0" smtClean="0">
                <a:solidFill>
                  <a:srgbClr val="000000"/>
                </a:solidFill>
              </a:rPr>
              <a:t>registration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Target Data Services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CDS to retrieve client’s delegated credentials </a:t>
            </a:r>
          </a:p>
          <a:p>
            <a:r>
              <a:rPr lang="en-US" sz="2000" dirty="0" smtClean="0"/>
              <a:t>Can </a:t>
            </a:r>
            <a:r>
              <a:rPr lang="en-US" sz="2000" dirty="0" smtClean="0"/>
              <a:t>be omitted if:</a:t>
            </a:r>
            <a:endParaRPr lang="en-US" sz="2000" dirty="0" smtClean="0"/>
          </a:p>
          <a:p>
            <a:pPr lvl="1"/>
            <a:r>
              <a:rPr lang="en-US" sz="1600" dirty="0" smtClean="0"/>
              <a:t>Not using data services, not doing joins, or joins will be done in application logic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Taverna</a:t>
            </a:r>
            <a:r>
              <a:rPr lang="en-US" dirty="0" smtClean="0"/>
              <a:t> Workflow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  <a:endParaRPr lang="en-US" sz="2000" dirty="0" smtClean="0"/>
          </a:p>
          <a:p>
            <a:pPr lvl="1"/>
            <a:r>
              <a:rPr lang="en-US" sz="1600" dirty="0" smtClean="0"/>
              <a:t>Offload execution of </a:t>
            </a:r>
            <a:r>
              <a:rPr lang="en-US" sz="1600" dirty="0" err="1" smtClean="0"/>
              <a:t>Taverna</a:t>
            </a:r>
            <a:r>
              <a:rPr lang="en-US" sz="1600" dirty="0" smtClean="0"/>
              <a:t> workflows to the grid</a:t>
            </a:r>
          </a:p>
          <a:p>
            <a:r>
              <a:rPr lang="en-US" sz="2000" dirty="0" smtClean="0"/>
              <a:t>Invoked by:</a:t>
            </a:r>
            <a:endParaRPr lang="en-US" sz="2000" dirty="0" smtClean="0"/>
          </a:p>
          <a:p>
            <a:pPr lvl="1"/>
            <a:r>
              <a:rPr lang="en-US" sz="1600" dirty="0" err="1" smtClean="0"/>
              <a:t>Taverna</a:t>
            </a:r>
            <a:r>
              <a:rPr lang="en-US" sz="1600" dirty="0" smtClean="0"/>
              <a:t> workbench </a:t>
            </a:r>
            <a:r>
              <a:rPr lang="en-US" sz="1600" dirty="0" err="1" smtClean="0"/>
              <a:t>plugin</a:t>
            </a:r>
            <a:endParaRPr lang="en-US" sz="1600" dirty="0" smtClean="0"/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</a:t>
            </a:r>
            <a:r>
              <a:rPr lang="en-US" sz="1600" dirty="0" smtClean="0">
                <a:solidFill>
                  <a:srgbClr val="000000"/>
                </a:solidFill>
              </a:rPr>
              <a:t>registration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Targeted services</a:t>
            </a:r>
          </a:p>
          <a:p>
            <a:r>
              <a:rPr lang="en-US" sz="2000" dirty="0" smtClean="0"/>
              <a:t>Can </a:t>
            </a:r>
            <a:r>
              <a:rPr lang="en-US" sz="2000" dirty="0" smtClean="0"/>
              <a:t>be omitted if:</a:t>
            </a:r>
            <a:endParaRPr lang="en-US" sz="2000" dirty="0" smtClean="0"/>
          </a:p>
          <a:p>
            <a:pPr lvl="1"/>
            <a:r>
              <a:rPr lang="en-US" sz="1600" dirty="0" smtClean="0"/>
              <a:t>Not using </a:t>
            </a:r>
            <a:r>
              <a:rPr lang="en-US" sz="1600" dirty="0" err="1" smtClean="0"/>
              <a:t>Taverna</a:t>
            </a:r>
            <a:r>
              <a:rPr lang="en-US" sz="1600" dirty="0" smtClean="0"/>
              <a:t> or creating </a:t>
            </a:r>
            <a:r>
              <a:rPr lang="en-US" sz="1600" dirty="0" err="1" smtClean="0"/>
              <a:t>Scufl</a:t>
            </a:r>
            <a:r>
              <a:rPr lang="en-US" sz="1600" dirty="0" smtClean="0"/>
              <a:t> workflow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BPEL Workflow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  <a:endParaRPr lang="en-US" sz="2000" dirty="0" smtClean="0"/>
          </a:p>
          <a:p>
            <a:pPr lvl="1"/>
            <a:r>
              <a:rPr lang="en-US" sz="1600" dirty="0" smtClean="0"/>
              <a:t>Offload execution of BPEL workflows to the grid</a:t>
            </a:r>
          </a:p>
          <a:p>
            <a:r>
              <a:rPr lang="en-US" sz="2000" dirty="0" smtClean="0"/>
              <a:t>Invoked by:</a:t>
            </a:r>
            <a:endParaRPr lang="en-US" sz="2000" dirty="0" smtClean="0"/>
          </a:p>
          <a:p>
            <a:pPr lvl="1"/>
            <a:r>
              <a:rPr lang="en-US" sz="1600" dirty="0" smtClean="0"/>
              <a:t>Workflow UI</a:t>
            </a:r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</a:t>
            </a:r>
            <a:r>
              <a:rPr lang="en-US" sz="1600" dirty="0" smtClean="0">
                <a:solidFill>
                  <a:srgbClr val="000000"/>
                </a:solidFill>
              </a:rPr>
              <a:t>registration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Targeted services</a:t>
            </a:r>
          </a:p>
          <a:p>
            <a:r>
              <a:rPr lang="en-US" sz="2000" dirty="0" smtClean="0"/>
              <a:t>Can </a:t>
            </a:r>
            <a:r>
              <a:rPr lang="en-US" sz="2000" dirty="0" smtClean="0"/>
              <a:t>be omitted if:</a:t>
            </a:r>
            <a:endParaRPr lang="en-US" sz="2000" dirty="0" smtClean="0"/>
          </a:p>
          <a:p>
            <a:pPr lvl="1"/>
            <a:r>
              <a:rPr lang="en-US" sz="1600" dirty="0" smtClean="0"/>
              <a:t>Not using BPEL workflow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Services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lum bright="84000" contrast="-70000"/>
          </a:blip>
          <a:srcRect t="17776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spcAft>
                <a:spcPct val="100000"/>
              </a:spcAft>
            </a:pPr>
            <a:r>
              <a:rPr lang="en-US" sz="2400" dirty="0"/>
              <a:t>The “G” in caBIG</a:t>
            </a:r>
          </a:p>
          <a:p>
            <a:pPr lvl="1" eaLnBrk="1" hangingPunct="1">
              <a:spcAft>
                <a:spcPct val="100000"/>
              </a:spcAft>
            </a:pPr>
            <a:r>
              <a:rPr lang="en-US" sz="2400" b="1" dirty="0">
                <a:ea typeface="ＭＳ Ｐゴシック" pitchFamily="-65" charset="-128"/>
              </a:rPr>
              <a:t>Ca</a:t>
            </a:r>
            <a:r>
              <a:rPr lang="en-US" sz="2000" dirty="0">
                <a:ea typeface="ＭＳ Ｐゴシック" pitchFamily="-65" charset="-128"/>
              </a:rPr>
              <a:t>ncer </a:t>
            </a:r>
            <a:r>
              <a:rPr lang="en-US" sz="2000" b="1" dirty="0">
                <a:ea typeface="ＭＳ Ｐゴシック" pitchFamily="-65" charset="-128"/>
              </a:rPr>
              <a:t>B</a:t>
            </a:r>
            <a:r>
              <a:rPr lang="en-US" sz="2000" dirty="0">
                <a:ea typeface="ＭＳ Ｐゴシック" pitchFamily="-65" charset="-128"/>
              </a:rPr>
              <a:t>iomedical </a:t>
            </a:r>
            <a:r>
              <a:rPr lang="en-US" sz="2000" b="1" dirty="0">
                <a:ea typeface="ＭＳ Ｐゴシック" pitchFamily="-65" charset="-128"/>
              </a:rPr>
              <a:t>I</a:t>
            </a:r>
            <a:r>
              <a:rPr lang="en-US" sz="2000" dirty="0">
                <a:ea typeface="ＭＳ Ｐゴシック" pitchFamily="-65" charset="-128"/>
              </a:rPr>
              <a:t>nformatics </a:t>
            </a:r>
            <a:r>
              <a:rPr lang="en-US" sz="2400" b="1" dirty="0">
                <a:ea typeface="ＭＳ Ｐゴシック" pitchFamily="-65" charset="-128"/>
              </a:rPr>
              <a:t>Grid</a:t>
            </a:r>
            <a:endParaRPr lang="en-US" sz="2000" b="1" dirty="0">
              <a:ea typeface="ＭＳ Ｐゴシック" pitchFamily="-65" charset="-128"/>
            </a:endParaRPr>
          </a:p>
          <a:p>
            <a:pPr eaLnBrk="1" hangingPunct="1">
              <a:spcAft>
                <a:spcPct val="100000"/>
              </a:spcAft>
            </a:pPr>
            <a:r>
              <a:rPr lang="en-US" sz="2400" dirty="0"/>
              <a:t>Provides the software foundation which underlies the tools and applications of caBIG</a:t>
            </a:r>
          </a:p>
          <a:p>
            <a:pPr eaLnBrk="1" hangingPunct="1">
              <a:spcAft>
                <a:spcPct val="100000"/>
              </a:spcAft>
            </a:pPr>
            <a:r>
              <a:rPr lang="en-US" sz="2400" dirty="0"/>
              <a:t>Analogous to the “</a:t>
            </a:r>
            <a:r>
              <a:rPr lang="en-US" sz="2400" i="1" dirty="0"/>
              <a:t>power grid</a:t>
            </a:r>
            <a:r>
              <a:rPr lang="en-US" sz="2400" dirty="0" smtClean="0"/>
              <a:t>”</a:t>
            </a:r>
          </a:p>
          <a:p>
            <a:pPr lvl="1" eaLnBrk="1" hangingPunct="1">
              <a:spcAft>
                <a:spcPct val="100000"/>
              </a:spcAft>
            </a:pPr>
            <a:r>
              <a:rPr lang="en-US" sz="2000" dirty="0">
                <a:ea typeface="ＭＳ Ｐゴシック" pitchFamily="-65" charset="-128"/>
              </a:rPr>
              <a:t>A multitude of </a:t>
            </a:r>
            <a:r>
              <a:rPr lang="en-US" sz="2000" i="1" dirty="0">
                <a:ea typeface="ＭＳ Ｐゴシック" pitchFamily="-65" charset="-128"/>
              </a:rPr>
              <a:t>applications</a:t>
            </a:r>
            <a:r>
              <a:rPr lang="en-US" sz="2000" dirty="0">
                <a:ea typeface="ＭＳ Ｐゴシック" pitchFamily="-65" charset="-128"/>
              </a:rPr>
              <a:t> with differing requirements can seamlessly be </a:t>
            </a:r>
            <a:r>
              <a:rPr lang="en-US" sz="2000" i="1" dirty="0">
                <a:ea typeface="ＭＳ Ｐゴシック" pitchFamily="-65" charset="-128"/>
              </a:rPr>
              <a:t>plugged in </a:t>
            </a:r>
            <a:r>
              <a:rPr lang="en-US" sz="2000" dirty="0">
                <a:ea typeface="ＭＳ Ｐゴシック" pitchFamily="-65" charset="-128"/>
              </a:rPr>
              <a:t>to a common infrastructure</a:t>
            </a:r>
            <a:endParaRPr lang="en-US" sz="2000" i="1" dirty="0">
              <a:ea typeface="ＭＳ Ｐゴシック" pitchFamily="-65" charset="-128"/>
            </a:endParaRPr>
          </a:p>
          <a:p>
            <a:pPr eaLnBrk="1" hangingPunct="1">
              <a:spcAft>
                <a:spcPct val="100000"/>
              </a:spcAft>
            </a:pPr>
            <a:endParaRPr lang="en-US" sz="1800" dirty="0"/>
          </a:p>
          <a:p>
            <a:pPr lvl="1" eaLnBrk="1" hangingPunct="1">
              <a:spcAft>
                <a:spcPct val="100000"/>
              </a:spcAft>
            </a:pPr>
            <a:endParaRPr lang="en-US" sz="1600" dirty="0">
              <a:ea typeface="ＭＳ Ｐゴシック" pitchFamily="-65" charset="-128"/>
            </a:endParaRPr>
          </a:p>
        </p:txBody>
      </p:sp>
      <p:sp>
        <p:nvSpPr>
          <p:cNvPr id="2253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What is caGrid to caBIG?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  <a:endParaRPr lang="en-US" sz="2000" dirty="0" smtClean="0"/>
          </a:p>
          <a:p>
            <a:pPr lvl="1"/>
            <a:r>
              <a:rPr lang="en-US" sz="1600" dirty="0" smtClean="0"/>
              <a:t>Integrate an existing authentication mechanism (identity provider) with Dorian</a:t>
            </a:r>
          </a:p>
          <a:p>
            <a:r>
              <a:rPr lang="en-US" sz="2000" dirty="0" smtClean="0"/>
              <a:t>Invoked by:</a:t>
            </a:r>
            <a:endParaRPr lang="en-US" sz="2000" dirty="0" smtClean="0"/>
          </a:p>
          <a:p>
            <a:pPr lvl="1"/>
            <a:r>
              <a:rPr lang="en-US" sz="1600" dirty="0" smtClean="0"/>
              <a:t>WebSSO</a:t>
            </a:r>
          </a:p>
          <a:p>
            <a:pPr lvl="1"/>
            <a:r>
              <a:rPr lang="en-US" sz="1600" dirty="0" smtClean="0"/>
              <a:t>caGrid Portal</a:t>
            </a:r>
          </a:p>
          <a:p>
            <a:pPr lvl="1"/>
            <a:r>
              <a:rPr lang="en-US" sz="1600" dirty="0" smtClean="0"/>
              <a:t>GAARDS UI</a:t>
            </a:r>
          </a:p>
          <a:p>
            <a:pPr lvl="1"/>
            <a:r>
              <a:rPr lang="en-US" sz="1600" dirty="0" smtClean="0"/>
              <a:t>Introduce</a:t>
            </a:r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registration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External authentication framework (e.g. LDAP)</a:t>
            </a:r>
          </a:p>
          <a:p>
            <a:r>
              <a:rPr lang="en-US" sz="2000" dirty="0" smtClean="0"/>
              <a:t>Can be omitted if:</a:t>
            </a:r>
            <a:endParaRPr lang="en-US" sz="2000" dirty="0" smtClean="0"/>
          </a:p>
          <a:p>
            <a:pPr lvl="1"/>
            <a:r>
              <a:rPr lang="en-US" sz="1600" dirty="0" smtClean="0"/>
              <a:t>Only using Dorian’s internal user management, or manually managing End Entity Certificates, </a:t>
            </a:r>
            <a:r>
              <a:rPr lang="en-US" sz="1600" dirty="0" smtClean="0"/>
              <a:t>or not using security</a:t>
            </a:r>
            <a:endParaRPr lang="en-US" sz="1600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Credential Delegation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  <a:endParaRPr lang="en-US" sz="2000" dirty="0" smtClean="0"/>
          </a:p>
          <a:p>
            <a:pPr lvl="1"/>
            <a:r>
              <a:rPr lang="en-US" sz="1600" dirty="0" smtClean="0"/>
              <a:t>Provide a third party the ability to perform work on your behalf </a:t>
            </a:r>
          </a:p>
          <a:p>
            <a:r>
              <a:rPr lang="en-US" sz="2000" dirty="0" smtClean="0"/>
              <a:t>Invoked by:</a:t>
            </a:r>
            <a:endParaRPr lang="en-US" sz="2000" dirty="0" smtClean="0"/>
          </a:p>
          <a:p>
            <a:pPr lvl="1"/>
            <a:r>
              <a:rPr lang="en-US" sz="1600" dirty="0" smtClean="0"/>
              <a:t>WebSSO</a:t>
            </a:r>
          </a:p>
          <a:p>
            <a:pPr lvl="1"/>
            <a:r>
              <a:rPr lang="en-US" sz="1600" dirty="0" smtClean="0"/>
              <a:t>GAARDS UI to administrate, and use</a:t>
            </a:r>
          </a:p>
          <a:p>
            <a:pPr lvl="1"/>
            <a:r>
              <a:rPr lang="en-US" sz="1600" dirty="0" smtClean="0"/>
              <a:t>Introduce to use</a:t>
            </a:r>
          </a:p>
          <a:p>
            <a:pPr lvl="1"/>
            <a:r>
              <a:rPr lang="en-US" sz="1600" dirty="0" smtClean="0"/>
              <a:t>FQP to retrieve </a:t>
            </a:r>
            <a:r>
              <a:rPr lang="en-US" sz="1600" dirty="0" smtClean="0">
                <a:solidFill>
                  <a:srgbClr val="000000"/>
                </a:solidFill>
              </a:rPr>
              <a:t>client’s delegated credentials </a:t>
            </a:r>
            <a:endParaRPr lang="en-US" sz="1600" dirty="0" smtClean="0"/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registration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err="1" smtClean="0">
                <a:solidFill>
                  <a:srgbClr val="000000"/>
                </a:solidFill>
              </a:rPr>
              <a:t>GridGrouper</a:t>
            </a:r>
            <a:r>
              <a:rPr lang="en-US" sz="1600" dirty="0" smtClean="0">
                <a:solidFill>
                  <a:srgbClr val="000000"/>
                </a:solidFill>
              </a:rPr>
              <a:t> for group-based delegation policies</a:t>
            </a:r>
          </a:p>
          <a:p>
            <a:r>
              <a:rPr lang="en-US" sz="2000" dirty="0" smtClean="0"/>
              <a:t>Can be omitted if:</a:t>
            </a:r>
            <a:endParaRPr lang="en-US" sz="2000" dirty="0" smtClean="0"/>
          </a:p>
          <a:p>
            <a:pPr lvl="1"/>
            <a:r>
              <a:rPr lang="en-US" sz="1600" dirty="0" smtClean="0"/>
              <a:t>Not performing delegation, or in-container Globus delegation suffices, or not using security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Dorian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  <a:endParaRPr lang="en-US" sz="2000" dirty="0" smtClean="0"/>
          </a:p>
          <a:p>
            <a:pPr lvl="1"/>
            <a:r>
              <a:rPr lang="en-US" sz="1600" dirty="0" smtClean="0"/>
              <a:t>Manage user and host credentials, federate authentication</a:t>
            </a:r>
          </a:p>
          <a:p>
            <a:r>
              <a:rPr lang="en-US" sz="2000" dirty="0" smtClean="0"/>
              <a:t>Invoked by:</a:t>
            </a:r>
            <a:endParaRPr lang="en-US" sz="2000" dirty="0" smtClean="0"/>
          </a:p>
          <a:p>
            <a:pPr lvl="1"/>
            <a:r>
              <a:rPr lang="en-US" sz="1600" dirty="0" smtClean="0"/>
              <a:t>WebSSO to login</a:t>
            </a:r>
          </a:p>
          <a:p>
            <a:pPr lvl="1"/>
            <a:r>
              <a:rPr lang="en-US" sz="1600" dirty="0" smtClean="0"/>
              <a:t>caGrid portal to login</a:t>
            </a:r>
          </a:p>
          <a:p>
            <a:pPr lvl="1"/>
            <a:r>
              <a:rPr lang="en-US" sz="1600" dirty="0" smtClean="0"/>
              <a:t>GAARDS UI to administrate, and use</a:t>
            </a:r>
          </a:p>
          <a:p>
            <a:pPr lvl="1"/>
            <a:r>
              <a:rPr lang="en-US" sz="1600" dirty="0" smtClean="0"/>
              <a:t>Introduce to login and use</a:t>
            </a:r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registration</a:t>
            </a:r>
            <a:endParaRPr lang="en-US" sz="1600" dirty="0" smtClean="0">
              <a:solidFill>
                <a:srgbClr val="000000"/>
              </a:solidFill>
            </a:endParaRPr>
          </a:p>
          <a:p>
            <a:r>
              <a:rPr lang="en-US" sz="2000" dirty="0" smtClean="0"/>
              <a:t>Can </a:t>
            </a:r>
            <a:r>
              <a:rPr lang="en-US" sz="2000" dirty="0" smtClean="0"/>
              <a:t>be omitted if:</a:t>
            </a:r>
            <a:endParaRPr lang="en-US" sz="2000" dirty="0" smtClean="0"/>
          </a:p>
          <a:p>
            <a:pPr lvl="1"/>
            <a:r>
              <a:rPr lang="en-US" sz="1600" dirty="0" smtClean="0"/>
              <a:t>Manually </a:t>
            </a:r>
            <a:r>
              <a:rPr lang="en-US" sz="1600" dirty="0" smtClean="0"/>
              <a:t>managing End Entity </a:t>
            </a:r>
            <a:r>
              <a:rPr lang="en-US" sz="1600" dirty="0" smtClean="0"/>
              <a:t>Certificates or not using security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Trust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  <a:endParaRPr lang="en-US" sz="2000" dirty="0" smtClean="0"/>
          </a:p>
          <a:p>
            <a:pPr lvl="1"/>
            <a:r>
              <a:rPr lang="en-US" sz="1600" dirty="0" smtClean="0"/>
              <a:t>Manage federated trust environment, distribute trusted CAs and </a:t>
            </a:r>
            <a:r>
              <a:rPr lang="en-US" sz="1600" dirty="0" err="1" smtClean="0"/>
              <a:t>CRLs</a:t>
            </a:r>
            <a:endParaRPr lang="en-US" sz="1600" dirty="0" smtClean="0"/>
          </a:p>
          <a:p>
            <a:r>
              <a:rPr lang="en-US" sz="2000" dirty="0" smtClean="0"/>
              <a:t>Invoked by:</a:t>
            </a:r>
            <a:endParaRPr lang="en-US" sz="2000" dirty="0" smtClean="0"/>
          </a:p>
          <a:p>
            <a:pPr lvl="1"/>
            <a:r>
              <a:rPr lang="en-US" sz="1600" dirty="0" smtClean="0"/>
              <a:t>All service containers, clients, and web applications to retrieve current trust fabric</a:t>
            </a:r>
          </a:p>
          <a:p>
            <a:pPr lvl="1"/>
            <a:r>
              <a:rPr lang="en-US" sz="1600" dirty="0" smtClean="0"/>
              <a:t>GAARDS </a:t>
            </a:r>
            <a:r>
              <a:rPr lang="en-US" sz="1600" dirty="0" smtClean="0"/>
              <a:t>UI to administrate, and use</a:t>
            </a:r>
          </a:p>
          <a:p>
            <a:pPr lvl="1"/>
            <a:r>
              <a:rPr lang="en-US" sz="1600" dirty="0" smtClean="0"/>
              <a:t>Introduce to</a:t>
            </a:r>
            <a:r>
              <a:rPr lang="en-US" sz="1600" dirty="0" smtClean="0"/>
              <a:t> view trust fabric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Other </a:t>
            </a:r>
            <a:r>
              <a:rPr lang="en-US" sz="1600" dirty="0" err="1" smtClean="0">
                <a:solidFill>
                  <a:srgbClr val="000000"/>
                </a:solidFill>
              </a:rPr>
              <a:t>GTSs</a:t>
            </a:r>
            <a:r>
              <a:rPr lang="en-US" sz="1600" dirty="0" smtClean="0">
                <a:solidFill>
                  <a:srgbClr val="000000"/>
                </a:solidFill>
              </a:rPr>
              <a:t> as configured per trust </a:t>
            </a:r>
            <a:r>
              <a:rPr lang="en-US" sz="1600" dirty="0" smtClean="0">
                <a:solidFill>
                  <a:srgbClr val="000000"/>
                </a:solidFill>
              </a:rPr>
              <a:t>federation</a:t>
            </a:r>
            <a:endParaRPr lang="en-US" sz="1600" dirty="0" smtClean="0"/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Invokes: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</a:t>
            </a:r>
            <a:r>
              <a:rPr lang="en-US" sz="1600" dirty="0" smtClean="0">
                <a:solidFill>
                  <a:srgbClr val="000000"/>
                </a:solidFill>
              </a:rPr>
              <a:t>registration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Other </a:t>
            </a:r>
            <a:r>
              <a:rPr lang="en-US" sz="1600" dirty="0" err="1" smtClean="0">
                <a:solidFill>
                  <a:srgbClr val="000000"/>
                </a:solidFill>
              </a:rPr>
              <a:t>GTSs</a:t>
            </a:r>
            <a:r>
              <a:rPr lang="en-US" sz="1600" dirty="0" smtClean="0">
                <a:solidFill>
                  <a:srgbClr val="000000"/>
                </a:solidFill>
              </a:rPr>
              <a:t> as configured per trust federation</a:t>
            </a:r>
          </a:p>
          <a:p>
            <a:r>
              <a:rPr lang="en-US" sz="2000" dirty="0" smtClean="0"/>
              <a:t>Can be omitted if:</a:t>
            </a:r>
          </a:p>
          <a:p>
            <a:pPr lvl="1"/>
            <a:r>
              <a:rPr lang="en-US" sz="1600" dirty="0" smtClean="0"/>
              <a:t>Manually managing</a:t>
            </a:r>
            <a:r>
              <a:rPr lang="en-US" sz="1600" dirty="0" smtClean="0"/>
              <a:t> trusted CAs and </a:t>
            </a:r>
            <a:r>
              <a:rPr lang="en-US" sz="1600" dirty="0" err="1" smtClean="0"/>
              <a:t>CRLs</a:t>
            </a:r>
            <a:r>
              <a:rPr lang="en-US" sz="1600" dirty="0" smtClean="0"/>
              <a:t> </a:t>
            </a:r>
            <a:r>
              <a:rPr lang="en-US" sz="1600" dirty="0" smtClean="0"/>
              <a:t>or not using security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Grouper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Required To:</a:t>
            </a:r>
            <a:endParaRPr lang="en-US" sz="2000" dirty="0" smtClean="0"/>
          </a:p>
          <a:p>
            <a:pPr lvl="1"/>
            <a:r>
              <a:rPr lang="en-US" sz="1600" dirty="0" smtClean="0"/>
              <a:t>Manage groups or virtual organizations on the grid</a:t>
            </a:r>
          </a:p>
          <a:p>
            <a:r>
              <a:rPr lang="en-US" sz="2000" dirty="0" smtClean="0"/>
              <a:t>Invoked by:</a:t>
            </a:r>
            <a:endParaRPr lang="en-US" sz="2000" dirty="0" smtClean="0"/>
          </a:p>
          <a:p>
            <a:pPr lvl="1"/>
            <a:r>
              <a:rPr lang="en-US" sz="1600" dirty="0" smtClean="0"/>
              <a:t>CDS to authorize use of group-based delegation policies</a:t>
            </a:r>
          </a:p>
          <a:p>
            <a:pPr lvl="1"/>
            <a:r>
              <a:rPr lang="en-US" sz="1600" dirty="0" smtClean="0"/>
              <a:t>GAARDS </a:t>
            </a:r>
            <a:r>
              <a:rPr lang="en-US" sz="1600" dirty="0" smtClean="0"/>
              <a:t>UI to administrate, and use</a:t>
            </a:r>
          </a:p>
          <a:p>
            <a:pPr lvl="1"/>
            <a:r>
              <a:rPr lang="en-US" sz="1600" dirty="0" smtClean="0"/>
              <a:t>Introduce to</a:t>
            </a:r>
            <a:r>
              <a:rPr lang="en-US" sz="1600" dirty="0" smtClean="0"/>
              <a:t> manage groups and create group-based authorization policies</a:t>
            </a:r>
          </a:p>
          <a:p>
            <a:pPr lvl="0"/>
            <a:r>
              <a:rPr lang="en-US" sz="2000" dirty="0" smtClean="0">
                <a:solidFill>
                  <a:srgbClr val="000000"/>
                </a:solidFill>
              </a:rPr>
              <a:t>Invokes</a:t>
            </a:r>
            <a:r>
              <a:rPr lang="en-US" sz="2000" dirty="0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Index Service for </a:t>
            </a:r>
            <a:r>
              <a:rPr lang="en-US" sz="1600" dirty="0" smtClean="0">
                <a:solidFill>
                  <a:srgbClr val="000000"/>
                </a:solidFill>
              </a:rPr>
              <a:t>registration</a:t>
            </a:r>
          </a:p>
          <a:p>
            <a:r>
              <a:rPr lang="en-US" sz="2000" dirty="0" smtClean="0"/>
              <a:t>Can </a:t>
            </a:r>
            <a:r>
              <a:rPr lang="en-US" sz="2000" dirty="0" smtClean="0"/>
              <a:t>be omitted if:</a:t>
            </a:r>
            <a:endParaRPr lang="en-US" sz="2000" dirty="0" smtClean="0"/>
          </a:p>
          <a:p>
            <a:pPr lvl="1"/>
            <a:r>
              <a:rPr lang="en-US" sz="1600" dirty="0" smtClean="0"/>
              <a:t>Not using group/role/attribute based authorization, or have no need to manage groups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Resources and Communication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/>
              <a:t>www.cagrid.</a:t>
            </a:r>
            <a:r>
              <a:rPr lang="en-US" sz="1600" dirty="0" err="1" smtClean="0"/>
              <a:t>org</a:t>
            </a:r>
            <a:endParaRPr lang="en-US" sz="1600" dirty="0" smtClean="0"/>
          </a:p>
          <a:p>
            <a:pPr lvl="1"/>
            <a:r>
              <a:rPr lang="en-US" sz="1400" dirty="0"/>
              <a:t>Download Software</a:t>
            </a:r>
          </a:p>
          <a:p>
            <a:pPr lvl="1"/>
            <a:r>
              <a:rPr lang="en-US" sz="1400" dirty="0"/>
              <a:t>Documentation</a:t>
            </a:r>
          </a:p>
          <a:p>
            <a:pPr lvl="1"/>
            <a:r>
              <a:rPr lang="en-US" sz="1400" dirty="0"/>
              <a:t>Tutorials</a:t>
            </a:r>
          </a:p>
          <a:p>
            <a:pPr lvl="1"/>
            <a:r>
              <a:rPr lang="en-US" sz="1400" dirty="0"/>
              <a:t>Technical Paper and Presentations</a:t>
            </a:r>
          </a:p>
          <a:p>
            <a:pPr lvl="1"/>
            <a:r>
              <a:rPr lang="en-US" sz="1400" dirty="0" err="1" smtClean="0"/>
              <a:t>FAQs</a:t>
            </a:r>
            <a:endParaRPr lang="en-US" sz="1800" dirty="0" smtClean="0"/>
          </a:p>
          <a:p>
            <a:r>
              <a:rPr lang="en-US" sz="1800" dirty="0" smtClean="0"/>
              <a:t>caGrid Knowledge Center</a:t>
            </a:r>
          </a:p>
          <a:p>
            <a:pPr lvl="1"/>
            <a:r>
              <a:rPr lang="en-US" sz="1400" dirty="0" smtClean="0"/>
              <a:t>Knowledge Base</a:t>
            </a:r>
          </a:p>
          <a:p>
            <a:pPr lvl="1"/>
            <a:r>
              <a:rPr lang="en-US" sz="1400" dirty="0" smtClean="0"/>
              <a:t>Forums</a:t>
            </a:r>
          </a:p>
          <a:p>
            <a:pPr lvl="1"/>
            <a:r>
              <a:rPr lang="en-US" sz="1400" dirty="0" smtClean="0"/>
              <a:t>Enterprise Support</a:t>
            </a:r>
            <a:endParaRPr lang="en-US" sz="1400" dirty="0" smtClean="0"/>
          </a:p>
          <a:p>
            <a:pPr lvl="1"/>
            <a:r>
              <a:rPr lang="en-US" sz="1400" dirty="0" smtClean="0"/>
              <a:t>Community engagement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3"/>
              </a:rPr>
              <a:t>https://cabig-kc.nci.nih.gov/CaGrid/KC/index.php/</a:t>
            </a:r>
            <a:r>
              <a:rPr lang="en-US" sz="1400" dirty="0" smtClean="0">
                <a:hlinkClick r:id="rId3"/>
              </a:rPr>
              <a:t>Main_Page</a:t>
            </a:r>
            <a:r>
              <a:rPr lang="en-US" sz="1400" dirty="0" smtClean="0"/>
              <a:t> </a:t>
            </a:r>
          </a:p>
          <a:p>
            <a:r>
              <a:rPr lang="en-US" sz="1600" dirty="0"/>
              <a:t>caGrid </a:t>
            </a:r>
            <a:r>
              <a:rPr lang="en-US" sz="1600" dirty="0" err="1"/>
              <a:t>GForge</a:t>
            </a:r>
            <a:r>
              <a:rPr lang="en-US" sz="1600" dirty="0"/>
              <a:t> Home (project website)</a:t>
            </a:r>
          </a:p>
          <a:p>
            <a:pPr lvl="1"/>
            <a:r>
              <a:rPr lang="en-US" sz="1400" dirty="0"/>
              <a:t>Feature Requests</a:t>
            </a:r>
          </a:p>
          <a:p>
            <a:pPr lvl="1"/>
            <a:r>
              <a:rPr lang="en-US" sz="1400" dirty="0"/>
              <a:t>Bug Reports</a:t>
            </a:r>
          </a:p>
          <a:p>
            <a:pPr lvl="1"/>
            <a:r>
              <a:rPr lang="en-US" sz="1400" dirty="0"/>
              <a:t>Downloads / Source Repository</a:t>
            </a:r>
          </a:p>
          <a:p>
            <a:pPr lvl="1"/>
            <a:r>
              <a:rPr lang="en-US" sz="1400" dirty="0">
                <a:hlinkClick r:id="rId4"/>
              </a:rPr>
              <a:t>http://gforge.nci.nih.gov/projects/cagrid-1-0</a:t>
            </a:r>
            <a:r>
              <a:rPr lang="en-US" sz="1400" dirty="0" smtClean="0">
                <a:hlinkClick r:id="rId4"/>
              </a:rPr>
              <a:t>/</a:t>
            </a:r>
            <a:endParaRPr lang="en-US" sz="1600" dirty="0" smtClean="0"/>
          </a:p>
          <a:p>
            <a:r>
              <a:rPr lang="en-US" sz="1600" dirty="0"/>
              <a:t>caGrid Portal (web portal)</a:t>
            </a:r>
          </a:p>
          <a:p>
            <a:pPr lvl="1"/>
            <a:r>
              <a:rPr lang="en-US" sz="1400" dirty="0">
                <a:hlinkClick r:id="rId5"/>
              </a:rPr>
              <a:t>http://cagrid-portal.nci.nih.gov/</a:t>
            </a:r>
            <a:endParaRPr lang="en-US" sz="1400" dirty="0"/>
          </a:p>
          <a:p>
            <a:pPr lvl="1"/>
            <a:endParaRPr lang="en-US" sz="1400" dirty="0"/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15100" y="3911600"/>
            <a:ext cx="2071688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 Black" pitchFamily="-108" charset="0"/>
              </a:rPr>
              <a:t/>
            </a:r>
            <a:br>
              <a:rPr lang="en-US">
                <a:latin typeface="Arial Black" pitchFamily="-108" charset="0"/>
              </a:rPr>
            </a:br>
            <a:r>
              <a:rPr lang="en-US">
                <a:latin typeface="Arial Black" pitchFamily="-108" charset="0"/>
              </a:rPr>
              <a:t>caGrid Overview</a:t>
            </a:r>
          </a:p>
        </p:txBody>
      </p:sp>
      <p:sp>
        <p:nvSpPr>
          <p:cNvPr id="1536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caGrid</a:t>
            </a:r>
            <a:r>
              <a:rPr lang="en-US" dirty="0" smtClean="0"/>
              <a:t> / Novartis </a:t>
            </a:r>
            <a:r>
              <a:rPr lang="en-US" dirty="0"/>
              <a:t>Workshop</a:t>
            </a:r>
            <a:endParaRPr lang="en-US" dirty="0" smtClean="0"/>
          </a:p>
          <a:p>
            <a:r>
              <a:rPr lang="en-US" dirty="0" smtClean="0"/>
              <a:t>Rockville, MD</a:t>
            </a:r>
          </a:p>
          <a:p>
            <a:r>
              <a:rPr lang="en-US" dirty="0" smtClean="0"/>
              <a:t>June 22</a:t>
            </a:r>
            <a:r>
              <a:rPr lang="en-US" baseline="30000" dirty="0" smtClean="0"/>
              <a:t>nd</a:t>
            </a:r>
            <a:r>
              <a:rPr lang="en-US" dirty="0" smtClean="0"/>
              <a:t>-26</a:t>
            </a:r>
            <a:r>
              <a:rPr lang="en-US" baseline="30000" dirty="0" smtClean="0"/>
              <a:t>th</a:t>
            </a:r>
            <a:r>
              <a:rPr lang="en-US" dirty="0" smtClean="0"/>
              <a:t> , 2009</a:t>
            </a:r>
            <a:endParaRPr lang="en-US" dirty="0"/>
          </a:p>
        </p:txBody>
      </p:sp>
      <p:pic>
        <p:nvPicPr>
          <p:cNvPr id="15364" name="Picture 7" descr="caGrid_small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8925" y="1935163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 SLIDES: caGrid 1.3 Changes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Deprecated Services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During the development of caGrid 1.3, the caGrid Team issued a request for comments on, and adopted, a Deprecation Policy. For details, see:</a:t>
            </a:r>
            <a:r>
              <a:rPr lang="en-US" sz="2000" dirty="0" smtClean="0">
                <a:hlinkClick r:id="rId2"/>
              </a:rPr>
              <a:t>http://cagrid.org/display/caGrid13/Deprecated+Services+and+APIs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After adoption of that policy, the caGrid 1.2 caDSR, caGrid 1.2 EVS, and caGrid 1.2 GME were retired: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caDSR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the caDSR 4.0 Data Service and the new caGrid 1.3 Metadata Model Service (MMS)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EVS Service (based on caCORE 3.1)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Superseded by EVS 4.1 Grid Service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1.2 GME Service</a:t>
            </a:r>
          </a:p>
          <a:p>
            <a:pPr lvl="2" eaLnBrk="1" hangingPunct="1"/>
            <a:r>
              <a:rPr lang="en-US" sz="1100" dirty="0" smtClean="0">
                <a:ea typeface="ＭＳ Ｐゴシック" charset="-128"/>
              </a:rPr>
              <a:t>Replaced by new GME service</a:t>
            </a:r>
          </a:p>
          <a:p>
            <a:pPr eaLnBrk="1" hangingPunct="1"/>
            <a:r>
              <a:rPr lang="en-US" sz="2000" dirty="0" smtClean="0"/>
              <a:t>These retired services will continue to operate until Q2 2009, when the caCORE 3.1 API is decommissioned.</a:t>
            </a:r>
          </a:p>
          <a:p>
            <a:pPr eaLnBrk="1" hangingPunct="1"/>
            <a:r>
              <a:rPr lang="en-US" sz="2000" dirty="0" smtClean="0"/>
              <a:t>While still supported in caGrid 1.3, the BDT framework is deprecated</a:t>
            </a:r>
          </a:p>
          <a:p>
            <a:pPr eaLnBrk="1" hangingPunct="1"/>
            <a:endParaRPr lang="en-US" sz="2000" dirty="0" smtClean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Compatibility:</a:t>
            </a:r>
            <a:br>
              <a:rPr lang="en-US" dirty="0" smtClean="0"/>
            </a:br>
            <a:r>
              <a:rPr lang="en-US" dirty="0" smtClean="0"/>
              <a:t>Global Model Exchange (GME)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3352800"/>
          </a:xfrm>
        </p:spPr>
        <p:txBody>
          <a:bodyPr/>
          <a:lstStyle/>
          <a:p>
            <a:r>
              <a:rPr lang="en-US" sz="1800" dirty="0" smtClean="0"/>
              <a:t>Completely re-implemented for caGrid 1.3 to address numerous feature requests and limitations</a:t>
            </a:r>
          </a:p>
          <a:p>
            <a:r>
              <a:rPr lang="en-US" sz="1800" dirty="0" smtClean="0"/>
              <a:t>Now a fully managed Introduce service (previously was just a wrapper to the Mobius GME software)</a:t>
            </a:r>
          </a:p>
          <a:p>
            <a:r>
              <a:rPr lang="en-US" sz="1800" dirty="0" smtClean="0"/>
              <a:t>Leverages…</a:t>
            </a:r>
          </a:p>
          <a:p>
            <a:pPr lvl="1"/>
            <a:r>
              <a:rPr lang="en-US" sz="1600" dirty="0" smtClean="0"/>
              <a:t>Spring for configuration and data patterns</a:t>
            </a:r>
          </a:p>
          <a:p>
            <a:pPr lvl="1"/>
            <a:r>
              <a:rPr lang="en-US" sz="1600" dirty="0" smtClean="0"/>
              <a:t>Hibernate for data persistence</a:t>
            </a:r>
          </a:p>
          <a:p>
            <a:pPr lvl="1"/>
            <a:r>
              <a:rPr lang="en-US" sz="1600" dirty="0" smtClean="0"/>
              <a:t>Castor for custom domain model serialization</a:t>
            </a:r>
          </a:p>
          <a:p>
            <a:pPr lvl="1"/>
            <a:r>
              <a:rPr lang="en-US" sz="1600" dirty="0" err="1" smtClean="0"/>
              <a:t>Xerces</a:t>
            </a:r>
            <a:r>
              <a:rPr lang="en-US" sz="1600" dirty="0" smtClean="0"/>
              <a:t> for 100% XML Schema support</a:t>
            </a:r>
          </a:p>
          <a:p>
            <a:r>
              <a:rPr lang="en-US" sz="1800" dirty="0" smtClean="0"/>
              <a:t>Improved Introduce integration</a:t>
            </a:r>
          </a:p>
          <a:p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2150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2438400"/>
            <a:ext cx="24765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4495800"/>
            <a:ext cx="24653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4572000"/>
            <a:ext cx="6172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Selected new features: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Now supports XML Schemas with includes, redefines, cyclic imports, arbitrary namespaces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Schema Deletion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00AAF6"/>
              </a:buClr>
              <a:buFontTx/>
              <a:buChar char="•"/>
              <a:defRPr/>
            </a:pPr>
            <a:r>
              <a:rPr lang="en-US" b="1" kern="0" dirty="0" err="1">
                <a:latin typeface="+mn-lt"/>
                <a:ea typeface="ＭＳ Ｐゴシック" charset="-128"/>
                <a:cs typeface="ＭＳ Ｐゴシック" charset="-128"/>
              </a:rPr>
              <a:t>MySQL</a:t>
            </a:r>
            <a:r>
              <a:rPr lang="en-US" b="1" kern="0" dirty="0">
                <a:latin typeface="+mn-lt"/>
                <a:ea typeface="ＭＳ Ｐゴシック" charset="-128"/>
                <a:cs typeface="ＭＳ Ｐゴシック" charset="-128"/>
              </a:rPr>
              <a:t> 5 support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History of caGrid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Developed as the Grid toolkit for caBIG, 2004</a:t>
            </a:r>
          </a:p>
          <a:p>
            <a:pPr eaLnBrk="1" hangingPunct="1"/>
            <a:r>
              <a:rPr lang="en-US" sz="2400" dirty="0"/>
              <a:t>caGrid 1.0 was a </a:t>
            </a:r>
            <a:r>
              <a:rPr lang="en-US" sz="2400" i="1" dirty="0"/>
              <a:t>revolutionary</a:t>
            </a:r>
            <a:r>
              <a:rPr lang="en-US" sz="2400" dirty="0"/>
              <a:t> release of the caGrid </a:t>
            </a:r>
            <a:r>
              <a:rPr lang="en-US" sz="2400" dirty="0" smtClean="0"/>
              <a:t>infrastructure (yellow highlight), </a:t>
            </a:r>
            <a:r>
              <a:rPr lang="en-US" sz="2400" dirty="0"/>
              <a:t>replacing the 0.5.x test bed stream</a:t>
            </a:r>
          </a:p>
          <a:p>
            <a:pPr eaLnBrk="1" hangingPunct="1"/>
            <a:r>
              <a:rPr lang="en-US" sz="2400" dirty="0"/>
              <a:t>The last release of caGrid was version </a:t>
            </a:r>
            <a:r>
              <a:rPr lang="en-US" sz="2400" dirty="0" smtClean="0"/>
              <a:t>1.3, </a:t>
            </a:r>
            <a:r>
              <a:rPr lang="en-US" sz="2400" dirty="0"/>
              <a:t>released mid</a:t>
            </a:r>
            <a:r>
              <a:rPr lang="en-US" sz="2400" dirty="0" smtClean="0"/>
              <a:t> March 2009</a:t>
            </a:r>
          </a:p>
          <a:p>
            <a:pPr eaLnBrk="1" hangingPunct="1"/>
            <a:endParaRPr lang="en-US" sz="2400" dirty="0"/>
          </a:p>
        </p:txBody>
      </p:sp>
      <p:pic>
        <p:nvPicPr>
          <p:cNvPr id="6" name="Picture 5" descr="caGrid-History-Tim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259"/>
            <a:ext cx="9144000" cy="1961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Gold Compatibility:</a:t>
            </a:r>
            <a:br>
              <a:rPr lang="en-US" smtClean="0"/>
            </a:br>
            <a:r>
              <a:rPr lang="en-US" smtClean="0"/>
              <a:t>Metadata Model Service (MMS)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As the caDSR Grid service was retired, its functionality was replaced with the caDSR Data Service and the new MMS</a:t>
            </a:r>
          </a:p>
          <a:p>
            <a:pPr lvl="1"/>
            <a:r>
              <a:rPr lang="en-US" sz="1800" dirty="0" smtClean="0"/>
              <a:t>MMS provides the metadata-oriented functionality, such as generating Domain Models and semantically annotating Service Metadata</a:t>
            </a:r>
          </a:p>
          <a:p>
            <a:pPr lvl="1"/>
            <a:r>
              <a:rPr lang="en-US" sz="1800" dirty="0" smtClean="0"/>
              <a:t>Simple migration path from caDSR grid service to MMS</a:t>
            </a:r>
          </a:p>
          <a:p>
            <a:r>
              <a:rPr lang="en-US" sz="2000" dirty="0" smtClean="0"/>
              <a:t>Is a generic service which provides the ability to integrate any external metadata registry as a metadata source for annotations</a:t>
            </a:r>
          </a:p>
          <a:p>
            <a:r>
              <a:rPr lang="en-US" sz="2000" dirty="0" smtClean="0"/>
              <a:t>Leverages Spring for deploy-time configuration</a:t>
            </a:r>
          </a:p>
          <a:p>
            <a:r>
              <a:rPr lang="en-US" sz="2000" dirty="0" smtClean="0"/>
              <a:t>Default implementation uses the production caDSR as its source, but (multiple) other registries can be added to the same service</a:t>
            </a:r>
          </a:p>
          <a:p>
            <a:pPr lvl="1"/>
            <a:r>
              <a:rPr lang="en-US" sz="1800" dirty="0" smtClean="0"/>
              <a:t>Not dependent on a particular model or software version of the caDSR</a:t>
            </a:r>
          </a:p>
          <a:p>
            <a:pPr lvl="1"/>
            <a:r>
              <a:rPr lang="en-US" sz="1800" dirty="0" smtClean="0"/>
              <a:t>Makes full use of the new caDSR XML Schema namespace binding annotations</a:t>
            </a:r>
          </a:p>
          <a:p>
            <a:r>
              <a:rPr lang="en-US" sz="2000" dirty="0" smtClean="0"/>
              <a:t>Fully integrated into Introduce for visualizing Domain Models and annotating metadata instances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Gold Compatibility:</a:t>
            </a:r>
            <a:br>
              <a:rPr lang="en-US" smtClean="0"/>
            </a:br>
            <a:r>
              <a:rPr lang="en-US" smtClean="0"/>
              <a:t>Index Service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Working with the Globus MDS team (ISI), the Index Service implementation was completely redesigned for better memory usage and performance</a:t>
            </a:r>
          </a:p>
          <a:p>
            <a:pPr lvl="1"/>
            <a:r>
              <a:rPr lang="en-US" sz="1800" dirty="0" smtClean="0"/>
              <a:t>Leverages Apache </a:t>
            </a:r>
            <a:r>
              <a:rPr lang="en-US" sz="1800" dirty="0" err="1" smtClean="0"/>
              <a:t>Xindice</a:t>
            </a:r>
            <a:r>
              <a:rPr lang="en-US" sz="1800" dirty="0" smtClean="0"/>
              <a:t> XML Database for “out of memory” storage and query (previous version was all Heap-based).</a:t>
            </a:r>
          </a:p>
          <a:p>
            <a:pPr lvl="1"/>
            <a:r>
              <a:rPr lang="en-US" sz="1800" dirty="0" smtClean="0"/>
              <a:t>Added multi-threading for metadata polling to greatly increase registration throughput</a:t>
            </a:r>
          </a:p>
          <a:p>
            <a:pPr lvl="1"/>
            <a:r>
              <a:rPr lang="en-US" sz="1800" dirty="0" smtClean="0"/>
              <a:t>Slight change in behavior, but 100% backwards compatible to Discovery and Advertisement clients</a:t>
            </a:r>
          </a:p>
          <a:p>
            <a:r>
              <a:rPr lang="en-US" sz="2000" dirty="0" smtClean="0"/>
              <a:t>Production Index Service now running smoothly with 130+ registrations</a:t>
            </a:r>
          </a:p>
          <a:p>
            <a:pPr lvl="1"/>
            <a:r>
              <a:rPr lang="en-US" sz="1800" dirty="0" smtClean="0"/>
              <a:t>Local tests scaled up into the thousands</a:t>
            </a:r>
          </a:p>
          <a:p>
            <a:r>
              <a:rPr lang="en-US" sz="2000" dirty="0" smtClean="0"/>
              <a:t>Modified default Introduce-generated advertisement settings to reduce the load on the Index Service while maintaining the same response time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caCORE SDK Integration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6388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Created Data Service Introduce extension for SDK 4.1.1</a:t>
            </a:r>
          </a:p>
          <a:p>
            <a:pPr eaLnBrk="1" hangingPunct="1"/>
            <a:r>
              <a:rPr lang="en-US" sz="2400" dirty="0" smtClean="0"/>
              <a:t>Upgraded Introduce XMI-based schema generation to leverage SDK 4.1.1</a:t>
            </a:r>
          </a:p>
          <a:p>
            <a:pPr eaLnBrk="1" hangingPunct="1"/>
            <a:r>
              <a:rPr lang="en-US" sz="2400" dirty="0" smtClean="0"/>
              <a:t>Shared libraries between SDK and caGrid:</a:t>
            </a:r>
          </a:p>
          <a:p>
            <a:pPr lvl="1" eaLnBrk="1" hangingPunct="1"/>
            <a:r>
              <a:rPr lang="en-US" sz="2000" dirty="0" smtClean="0"/>
              <a:t>Common CQL Processor for SDK and Data Services</a:t>
            </a:r>
          </a:p>
          <a:p>
            <a:pPr eaLnBrk="1" hangingPunct="1"/>
            <a:r>
              <a:rPr lang="en-US" sz="2400" dirty="0" smtClean="0"/>
              <a:t>Common Testing of caGrid and SDK</a:t>
            </a:r>
          </a:p>
          <a:p>
            <a:pPr eaLnBrk="1" hangingPunct="1"/>
            <a:endParaRPr lang="en-US" sz="2400" dirty="0" smtClean="0"/>
          </a:p>
        </p:txBody>
      </p:sp>
      <p:pic>
        <p:nvPicPr>
          <p:cNvPr id="25604" name="Picture 3" descr="sdk3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3784600"/>
            <a:ext cx="22860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caGri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1600200"/>
            <a:ext cx="15017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Services:</a:t>
            </a:r>
            <a:br>
              <a:rPr lang="en-US" smtClean="0"/>
            </a:br>
            <a:r>
              <a:rPr lang="en-US" smtClean="0"/>
              <a:t>Federated Query Processor (FQP)</a:t>
            </a:r>
          </a:p>
        </p:txBody>
      </p:sp>
      <p:sp>
        <p:nvSpPr>
          <p:cNvPr id="26627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Added configurable query execution parameters to allow control over behavior in the face of failure</a:t>
            </a:r>
          </a:p>
          <a:p>
            <a:pPr lvl="1"/>
            <a:r>
              <a:rPr lang="en-US" sz="1600" dirty="0" smtClean="0"/>
              <a:t>Ability to return partial results, specify retries, or fail</a:t>
            </a:r>
          </a:p>
          <a:p>
            <a:r>
              <a:rPr lang="en-US" sz="1800" dirty="0" smtClean="0"/>
              <a:t>Added new results metadata which gets updated during query execution containing:</a:t>
            </a:r>
          </a:p>
          <a:p>
            <a:pPr lvl="1"/>
            <a:r>
              <a:rPr lang="en-US" sz="1600" dirty="0" smtClean="0"/>
              <a:t>Overall processing status (waiting, working, done, etc)</a:t>
            </a:r>
          </a:p>
          <a:p>
            <a:pPr lvl="1"/>
            <a:r>
              <a:rPr lang="en-US" sz="1600" dirty="0" smtClean="0"/>
              <a:t>Details of each target service (range of data in results, faults, etc)</a:t>
            </a:r>
          </a:p>
          <a:p>
            <a:r>
              <a:rPr lang="en-US" sz="1800" dirty="0" smtClean="0"/>
              <a:t>Support WS-Notification</a:t>
            </a:r>
          </a:p>
          <a:p>
            <a:pPr lvl="1"/>
            <a:r>
              <a:rPr lang="en-US" sz="1600" dirty="0" smtClean="0"/>
              <a:t>Client can be notified of changes in execution status for example</a:t>
            </a:r>
          </a:p>
          <a:p>
            <a:r>
              <a:rPr lang="en-US" sz="1800" dirty="0" smtClean="0"/>
              <a:t>Support for delegation via integration with Credential Delegation Service (CDS)</a:t>
            </a:r>
          </a:p>
          <a:p>
            <a:pPr lvl="1"/>
            <a:r>
              <a:rPr lang="en-US" sz="1600" dirty="0" smtClean="0"/>
              <a:t>Client can use CDS to delegate to FQP, and request FQP to query data services using the delegated credential</a:t>
            </a:r>
          </a:p>
          <a:p>
            <a:r>
              <a:rPr lang="en-US" sz="1800" dirty="0" smtClean="0"/>
              <a:t>Support for using caGrid Transfer to obtain query results</a:t>
            </a:r>
          </a:p>
          <a:p>
            <a:r>
              <a:rPr lang="en-US" sz="1800" dirty="0" smtClean="0"/>
              <a:t>Performance enhancements, included multi-threaded queries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 descr="IntroduceSplas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5105400"/>
            <a:ext cx="14351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Introduce Toolkit:</a:t>
            </a:r>
            <a:br>
              <a:rPr lang="en-US" dirty="0" smtClean="0"/>
            </a:br>
            <a:r>
              <a:rPr lang="en-US" dirty="0" smtClean="0"/>
              <a:t>Security-related improvements </a:t>
            </a:r>
          </a:p>
        </p:txBody>
      </p:sp>
      <p:sp>
        <p:nvSpPr>
          <p:cNvPr id="27652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Created authorization extension framework for plugging in arbitrary authorization components</a:t>
            </a:r>
          </a:p>
          <a:p>
            <a:pPr lvl="1"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Migrated Grid Grouper and CSM  Authorization to authorization extensions</a:t>
            </a:r>
          </a:p>
          <a:p>
            <a:pPr lvl="1" eaLnBrk="1" hangingPunct="1"/>
            <a:r>
              <a:rPr lang="en-US" sz="1600" dirty="0" smtClean="0">
                <a:ea typeface="ＭＳ Ｐゴシック" charset="-128"/>
                <a:cs typeface="ＭＳ Ｐゴシック" charset="-128"/>
              </a:rPr>
              <a:t>Created an authorization extension to do “authentication only” (i.e. check that the user presented a credential)</a:t>
            </a:r>
            <a:endParaRPr lang="en-US" sz="1600" dirty="0" smtClean="0">
              <a:ea typeface="ＭＳ Ｐゴシック" charset="-128"/>
            </a:endParaRPr>
          </a:p>
          <a:p>
            <a:pPr eaLnBrk="1" hangingPunct="1"/>
            <a:r>
              <a:rPr lang="en-US" sz="2400" dirty="0" smtClean="0"/>
              <a:t>Greater ability for client to control use of credentials</a:t>
            </a:r>
          </a:p>
          <a:p>
            <a:pPr lvl="1" eaLnBrk="1" hangingPunct="1"/>
            <a:r>
              <a:rPr lang="en-US" sz="1600" dirty="0" smtClean="0">
                <a:ea typeface="ＭＳ Ｐゴシック" charset="-128"/>
              </a:rPr>
              <a:t>Clients now have a </a:t>
            </a:r>
            <a:r>
              <a:rPr lang="en-US" sz="1600" i="1" dirty="0" err="1" smtClean="0">
                <a:ea typeface="ＭＳ Ｐゴシック" charset="-128"/>
              </a:rPr>
              <a:t>preferAnonymous</a:t>
            </a:r>
            <a:r>
              <a:rPr lang="en-US" sz="1600" dirty="0" smtClean="0">
                <a:ea typeface="ＭＳ Ｐゴシック" charset="-128"/>
              </a:rPr>
              <a:t> operation which can be used to override service suggestions</a:t>
            </a:r>
          </a:p>
          <a:p>
            <a:pPr eaLnBrk="1" hangingPunct="1"/>
            <a:r>
              <a:rPr lang="en-US" sz="2400" dirty="0" smtClean="0"/>
              <a:t>Greater clarity of effect of options in GUI for security settings</a:t>
            </a:r>
          </a:p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Integrated GAARDS UI components to Introduce (e.g. ability to login, request credentials, etc)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Toolkit:</a:t>
            </a:r>
            <a:br>
              <a:rPr lang="en-US" dirty="0" smtClean="0"/>
            </a:br>
            <a:r>
              <a:rPr lang="en-US" dirty="0" smtClean="0"/>
              <a:t>Other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Added deploy-time validation extension framework</a:t>
            </a:r>
          </a:p>
          <a:p>
            <a:pPr lvl="1" eaLnBrk="1" hangingPunct="1"/>
            <a:r>
              <a:rPr lang="en-US" sz="1800" dirty="0" smtClean="0">
                <a:ea typeface="ＭＳ Ｐゴシック" charset="-128"/>
                <a:cs typeface="ＭＳ Ｐゴシック" charset="-128"/>
              </a:rPr>
              <a:t>caGrid metadata validator ensures proper metadata is filled out or prevents deployment (e.g. point of contact, host information)</a:t>
            </a:r>
          </a:p>
          <a:p>
            <a:pPr eaLnBrk="1" hangingPunct="1"/>
            <a:r>
              <a:rPr lang="en-US" sz="2000" dirty="0" smtClean="0"/>
              <a:t>Developed Service Upgrade Support for previous versions</a:t>
            </a:r>
          </a:p>
          <a:p>
            <a:pPr lvl="1" eaLnBrk="1" hangingPunct="1"/>
            <a:r>
              <a:rPr lang="en-US" sz="1800" dirty="0" smtClean="0"/>
              <a:t>1.1 -&gt; 1.3</a:t>
            </a:r>
          </a:p>
          <a:p>
            <a:pPr lvl="1" eaLnBrk="1" hangingPunct="1"/>
            <a:r>
              <a:rPr lang="en-US" sz="1800" dirty="0" smtClean="0"/>
              <a:t>1.2 -&gt; 1.3</a:t>
            </a:r>
          </a:p>
          <a:p>
            <a:pPr lvl="1" eaLnBrk="1" hangingPunct="1"/>
            <a:r>
              <a:rPr lang="en-US" sz="1800" i="1" dirty="0" smtClean="0"/>
              <a:t>No Updater for 1.0 -&gt; 1.3</a:t>
            </a:r>
          </a:p>
          <a:p>
            <a:endParaRPr lang="en-US" sz="1400" dirty="0"/>
          </a:p>
        </p:txBody>
      </p:sp>
      <p:pic>
        <p:nvPicPr>
          <p:cNvPr id="4" name="Picture 3" descr="Im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52" y="3810000"/>
            <a:ext cx="3542948" cy="2501520"/>
          </a:xfrm>
          <a:prstGeom prst="rect">
            <a:avLst/>
          </a:prstGeom>
        </p:spPr>
      </p:pic>
      <p:pic>
        <p:nvPicPr>
          <p:cNvPr id="5" name="Picture 4" descr="Image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848100"/>
            <a:ext cx="3505200" cy="246766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Security:</a:t>
            </a:r>
            <a:br>
              <a:rPr lang="en-US" dirty="0" smtClean="0"/>
            </a:br>
            <a:r>
              <a:rPr lang="en-US" dirty="0" smtClean="0"/>
              <a:t>Authentication Enhancements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Addition of Authentication Profiles, adding support for authentication beyond just “username/password”</a:t>
            </a:r>
          </a:p>
          <a:p>
            <a:pPr lvl="1" eaLnBrk="1" hangingPunct="1"/>
            <a:r>
              <a:rPr lang="en-US" sz="2000" dirty="0" smtClean="0"/>
              <a:t>Support for one-time passwords profile included in this release</a:t>
            </a:r>
          </a:p>
          <a:p>
            <a:pPr lvl="1" eaLnBrk="1" hangingPunct="1"/>
            <a:r>
              <a:rPr lang="en-US" sz="2000" dirty="0" smtClean="0"/>
              <a:t>Authentication Service </a:t>
            </a:r>
            <a:r>
              <a:rPr lang="en-US" sz="2000" dirty="0" err="1" smtClean="0"/>
              <a:t>refactored</a:t>
            </a:r>
            <a:r>
              <a:rPr lang="en-US" sz="2000" dirty="0" smtClean="0"/>
              <a:t> to support; Dorian added implementation</a:t>
            </a:r>
          </a:p>
          <a:p>
            <a:pPr eaLnBrk="1" hangingPunct="1"/>
            <a:r>
              <a:rPr lang="en-US" sz="2400" dirty="0" smtClean="0"/>
              <a:t>Ability to securely discover Trusted Identity Providers</a:t>
            </a:r>
          </a:p>
          <a:p>
            <a:pPr lvl="1" eaLnBrk="1" hangingPunct="1"/>
            <a:r>
              <a:rPr lang="en-US" sz="2000" dirty="0" smtClean="0"/>
              <a:t>Dorian now maintains authentication service metadata (URL and identity) for its </a:t>
            </a:r>
            <a:r>
              <a:rPr lang="en-US" sz="2000" dirty="0" err="1" smtClean="0"/>
              <a:t>IDPs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Clients can discover Authentication Services for trusted </a:t>
            </a:r>
            <a:r>
              <a:rPr lang="en-US" sz="2000" dirty="0" err="1" smtClean="0"/>
              <a:t>IDPs</a:t>
            </a:r>
            <a:r>
              <a:rPr lang="en-US" sz="2000" dirty="0" smtClean="0"/>
              <a:t> by asking Dorian or viewing its new metadata exposing this information</a:t>
            </a:r>
          </a:p>
          <a:p>
            <a:pPr lvl="1" eaLnBrk="1" hangingPunct="1"/>
            <a:r>
              <a:rPr lang="en-US" sz="2000" dirty="0" smtClean="0"/>
              <a:t>GAARDS UI now leverages this</a:t>
            </a:r>
          </a:p>
          <a:p>
            <a:pPr eaLnBrk="1" hangingPunct="1">
              <a:buNone/>
            </a:pPr>
            <a:endParaRPr lang="en-US" sz="2400" dirty="0" smtClean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Security:</a:t>
            </a:r>
            <a:br>
              <a:rPr lang="en-US" dirty="0" smtClean="0"/>
            </a:br>
            <a:r>
              <a:rPr lang="en-US" dirty="0" smtClean="0"/>
              <a:t>WebSSO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Created an </a:t>
            </a:r>
            <a:r>
              <a:rPr lang="en-US" sz="2000" dirty="0" err="1" smtClean="0"/>
              <a:t>Acegi</a:t>
            </a:r>
            <a:r>
              <a:rPr lang="en-US" sz="2000" dirty="0" smtClean="0"/>
              <a:t> client</a:t>
            </a:r>
          </a:p>
          <a:p>
            <a:pPr eaLnBrk="1" hangingPunct="1"/>
            <a:r>
              <a:rPr lang="en-US" sz="2000" dirty="0" smtClean="0"/>
              <a:t>Out of the box support for </a:t>
            </a:r>
            <a:r>
              <a:rPr lang="en-US" sz="2000" dirty="0" err="1" smtClean="0"/>
              <a:t>Liferay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Updated to newer CAS versions (server:3.2.2, client:3.1.1)</a:t>
            </a:r>
          </a:p>
          <a:p>
            <a:pPr eaLnBrk="1" hangingPunct="1"/>
            <a:r>
              <a:rPr lang="en-US" sz="2000" dirty="0" smtClean="0"/>
              <a:t>Implementation of Single Sign-Out</a:t>
            </a:r>
          </a:p>
          <a:p>
            <a:pPr lvl="1" eaLnBrk="1" hangingPunct="1"/>
            <a:r>
              <a:rPr lang="en-US" sz="2000" dirty="0" smtClean="0"/>
              <a:t>A user logging off of one application will be logged off of all participating in the SSO session</a:t>
            </a:r>
          </a:p>
          <a:p>
            <a:pPr eaLnBrk="1" hangingPunct="1"/>
            <a:r>
              <a:rPr lang="en-US" sz="2000" dirty="0" smtClean="0"/>
              <a:t>Added support for Authentication Profiles and discovery of Authentication Services via Dorian’s trusted IDP metadata</a:t>
            </a:r>
          </a:p>
          <a:p>
            <a:pPr eaLnBrk="1" hangingPunct="1"/>
            <a:r>
              <a:rPr lang="en-US" sz="2000" dirty="0" smtClean="0"/>
              <a:t>Created comprehensive integration tests which deploy and test the WebSSO server, sample applications, Dorian, and CDS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Security:</a:t>
            </a:r>
            <a:br>
              <a:rPr lang="en-US" dirty="0" smtClean="0"/>
            </a:br>
            <a:r>
              <a:rPr lang="en-US" dirty="0" smtClean="0"/>
              <a:t>Dorian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Service now leverages Spring for configuration</a:t>
            </a:r>
          </a:p>
          <a:p>
            <a:r>
              <a:rPr lang="en-US" sz="1800" dirty="0" smtClean="0"/>
              <a:t>Implementation of Authentication Profiles and IDP metadata</a:t>
            </a:r>
          </a:p>
          <a:p>
            <a:pPr eaLnBrk="1" hangingPunct="1"/>
            <a:r>
              <a:rPr lang="en-US" sz="1800" dirty="0" smtClean="0"/>
              <a:t>Move from issuing Proxy Certificates to Short-Term Certificates</a:t>
            </a:r>
          </a:p>
          <a:p>
            <a:r>
              <a:rPr lang="en-US" sz="1800" dirty="0" smtClean="0"/>
              <a:t>Added comprehensive auditing to service and ability to access audit records over the service interface (as an admin)</a:t>
            </a:r>
          </a:p>
          <a:p>
            <a:r>
              <a:rPr lang="en-US" sz="1800" dirty="0" smtClean="0"/>
              <a:t>GAARDS UI support for querying and viewing audit records</a:t>
            </a:r>
            <a:endParaRPr lang="en-US" sz="1800" dirty="0"/>
          </a:p>
        </p:txBody>
      </p:sp>
      <p:pic>
        <p:nvPicPr>
          <p:cNvPr id="7" name="Picture 6" descr="Im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4" y="3429000"/>
            <a:ext cx="4306086" cy="2877316"/>
          </a:xfrm>
          <a:prstGeom prst="rect">
            <a:avLst/>
          </a:prstGeom>
        </p:spPr>
      </p:pic>
      <p:pic>
        <p:nvPicPr>
          <p:cNvPr id="10" name="Picture 9" descr="Image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753152"/>
            <a:ext cx="3328791" cy="219044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caGrid 1.3 </a:t>
            </a:r>
            <a:r>
              <a:rPr lang="en-US" dirty="0" smtClean="0"/>
              <a:t>Installer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257800" cy="5029200"/>
          </a:xfrm>
        </p:spPr>
        <p:txBody>
          <a:bodyPr/>
          <a:lstStyle/>
          <a:p>
            <a:pPr eaLnBrk="1" hangingPunct="1"/>
            <a:r>
              <a:rPr lang="en-US" sz="1600" dirty="0" err="1" smtClean="0"/>
              <a:t>Refactored</a:t>
            </a:r>
            <a:r>
              <a:rPr lang="en-US" sz="1600" dirty="0" smtClean="0"/>
              <a:t> and refocused on desktop deployment (most common pattern)</a:t>
            </a:r>
          </a:p>
          <a:p>
            <a:pPr lvl="1" eaLnBrk="1" hangingPunct="1"/>
            <a:r>
              <a:rPr lang="en-US" sz="1600" dirty="0" smtClean="0"/>
              <a:t>Does not deploy/configure services anymore</a:t>
            </a:r>
          </a:p>
          <a:p>
            <a:pPr eaLnBrk="1" hangingPunct="1"/>
            <a:r>
              <a:rPr lang="en-US" sz="1600" dirty="0" smtClean="0"/>
              <a:t>Installs: prerequisites, configures caGrid, and configures containers (current CBIIT technology stack)</a:t>
            </a:r>
          </a:p>
          <a:p>
            <a:pPr lvl="1" eaLnBrk="1" hangingPunct="1"/>
            <a:r>
              <a:rPr lang="en-US" sz="1600" dirty="0" smtClean="0"/>
              <a:t>Added support for </a:t>
            </a:r>
            <a:r>
              <a:rPr lang="en-US" sz="1600" dirty="0" err="1" smtClean="0"/>
              <a:t>Jboss</a:t>
            </a:r>
            <a:endParaRPr lang="en-US" sz="1600" dirty="0" smtClean="0"/>
          </a:p>
          <a:p>
            <a:pPr eaLnBrk="1" hangingPunct="1"/>
            <a:r>
              <a:rPr lang="en-US" sz="1600" dirty="0" smtClean="0"/>
              <a:t>Can launch GAARDS UI to request credentials directly during installation</a:t>
            </a:r>
          </a:p>
          <a:p>
            <a:pPr lvl="1" eaLnBrk="1" hangingPunct="1"/>
            <a:r>
              <a:rPr lang="en-US" sz="1600" dirty="0" smtClean="0"/>
              <a:t>No longer necessary to stop and start installation for secure container configuration</a:t>
            </a:r>
          </a:p>
          <a:p>
            <a:pPr eaLnBrk="1" hangingPunct="1"/>
            <a:r>
              <a:rPr lang="en-US" sz="1600" dirty="0" smtClean="0"/>
              <a:t>Can easily be used to retarget a container to a new grid (change target grids and install new credentials)</a:t>
            </a:r>
          </a:p>
          <a:p>
            <a:pPr lvl="1" eaLnBrk="1" hangingPunct="1"/>
            <a:r>
              <a:rPr lang="en-US" sz="1600" dirty="0" smtClean="0"/>
              <a:t>Better support for custom target grids</a:t>
            </a:r>
          </a:p>
          <a:p>
            <a:pPr eaLnBrk="1" hangingPunct="1"/>
            <a:r>
              <a:rPr lang="en-US" sz="1600" dirty="0" smtClean="0"/>
              <a:t>Other usability improvements such as avoiding re-downloading, setting execute permissions on scripts, minimizing steps, etc</a:t>
            </a:r>
          </a:p>
          <a:p>
            <a:pPr lvl="1" eaLnBrk="1" hangingPunct="1"/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493724"/>
            <a:ext cx="3505200" cy="25354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Infrastructure Focus Areas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Leveraging Grid technologies and standards as an interoperability platform</a:t>
            </a:r>
          </a:p>
          <a:p>
            <a:r>
              <a:rPr lang="en-US" sz="1600"/>
              <a:t>Metadata Infrastructure</a:t>
            </a:r>
          </a:p>
          <a:p>
            <a:pPr lvl="1"/>
            <a:r>
              <a:rPr lang="en-US" sz="1600"/>
              <a:t>Surfacing wealth of existing caBIG data-oriented metadata on the grid</a:t>
            </a:r>
          </a:p>
          <a:p>
            <a:pPr lvl="1"/>
            <a:r>
              <a:rPr lang="en-US" sz="1600"/>
              <a:t>Providing new service-oriented metadata</a:t>
            </a:r>
          </a:p>
          <a:p>
            <a:r>
              <a:rPr lang="en-US" sz="1600"/>
              <a:t>Security</a:t>
            </a:r>
          </a:p>
          <a:p>
            <a:pPr lvl="1"/>
            <a:r>
              <a:rPr lang="en-US" sz="1600"/>
              <a:t>Integrating existing systems and applications with Grid security</a:t>
            </a:r>
          </a:p>
          <a:p>
            <a:pPr lvl="1"/>
            <a:r>
              <a:rPr lang="en-US" sz="1600"/>
              <a:t>Lowering burden of implementation of grid-wide and local policy</a:t>
            </a:r>
          </a:p>
          <a:p>
            <a:r>
              <a:rPr lang="en-US" sz="1600"/>
              <a:t>Service Developer Tooling</a:t>
            </a:r>
          </a:p>
          <a:p>
            <a:pPr lvl="1"/>
            <a:r>
              <a:rPr lang="en-US" sz="1600"/>
              <a:t>Powerful platform for bringing applications and data to the grid</a:t>
            </a:r>
          </a:p>
          <a:p>
            <a:r>
              <a:rPr lang="en-US" sz="1600"/>
              <a:t>Facilitating Grid wide operations</a:t>
            </a:r>
          </a:p>
          <a:p>
            <a:pPr lvl="1"/>
            <a:r>
              <a:rPr lang="en-US" sz="1600"/>
              <a:t>Federated query, workflow execution, resource discovery</a:t>
            </a:r>
          </a:p>
          <a:p>
            <a:r>
              <a:rPr lang="en-US" sz="1600"/>
              <a:t>Making the Grid more accessible</a:t>
            </a:r>
          </a:p>
          <a:p>
            <a:pPr lvl="1"/>
            <a:r>
              <a:rPr lang="en-US" sz="1600"/>
              <a:t>Graphical installation and configuration, higher-level object-oriented APIs, web portals, graphical administrative applications</a:t>
            </a:r>
          </a:p>
          <a:p>
            <a:r>
              <a:rPr lang="en-US" sz="1600"/>
              <a:t>Quality</a:t>
            </a:r>
          </a:p>
          <a:p>
            <a:pPr lvl="1"/>
            <a:r>
              <a:rPr lang="en-US" sz="1600"/>
              <a:t>Comprehensive testing infrastructure, automated builds and test execution on multiple platforms, dashboard with historical archive</a:t>
            </a:r>
          </a:p>
          <a:p>
            <a:endParaRPr lang="en-US" sz="1600"/>
          </a:p>
          <a:p>
            <a:endParaRPr lang="en-US" sz="16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Workflow:</a:t>
            </a:r>
            <a:br>
              <a:rPr lang="en-US" dirty="0" smtClean="0"/>
            </a:br>
            <a:r>
              <a:rPr lang="en-US" dirty="0" err="1" smtClean="0"/>
              <a:t>Taverna</a:t>
            </a:r>
            <a:endParaRPr lang="en-US" dirty="0" smtClean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Added a new service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Workflow Factory Service for executing </a:t>
            </a:r>
            <a:r>
              <a:rPr lang="en-US" sz="2000" dirty="0" err="1" smtClean="0"/>
              <a:t>Scufl</a:t>
            </a:r>
            <a:r>
              <a:rPr lang="en-US" sz="2000" dirty="0" smtClean="0"/>
              <a:t> (Simple Conceptual Unified Flow language) workflows, which is the language of the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Workbench</a:t>
            </a:r>
          </a:p>
          <a:p>
            <a:pPr lvl="1"/>
            <a:r>
              <a:rPr lang="en-US" sz="1800" dirty="0" smtClean="0"/>
              <a:t>Leverages the same service infrastructure as the existing BPEL-based workflow service</a:t>
            </a:r>
          </a:p>
          <a:p>
            <a:r>
              <a:rPr lang="en-US" sz="2000" dirty="0" smtClean="0"/>
              <a:t>Updated client support to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2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452423"/>
            <a:ext cx="483616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caGrid Production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0" y="1213408"/>
            <a:ext cx="7860468" cy="5240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ARTICULATE_TITLE_TAG" val="Life on the Grid: Implementation Scenarios"/>
  <p:tag name="ARTICULATE_SLIDE_PAUSE" val="1"/>
  <p:tag name="ARTICULATE_NAV_LEVEL" val="2"/>
  <p:tag name="ARTICULATE_PLAYLIST_ID" val="-1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ARTICULATE_SLIDE_PAUSE" val="1"/>
  <p:tag name="ARTICULATE_NAV_LEVEL" val="1"/>
  <p:tag name="ARTICULATE_PLAYLIST_ID" val="-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5971</TotalTime>
  <Words>5240</Words>
  <PresentationFormat>On-screen Show (4:3)</PresentationFormat>
  <Paragraphs>684</Paragraphs>
  <Slides>80</Slides>
  <Notes>23</Notes>
  <HiddenSlides>0</HiddenSlides>
  <MMClips>0</MMClips>
  <ScaleCrop>false</ScaleCrop>
  <HeadingPairs>
    <vt:vector size="6" baseType="variant">
      <vt:variant>
        <vt:lpstr>Design Template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Default Design</vt:lpstr>
      <vt:lpstr>1_Default Design</vt:lpstr>
      <vt:lpstr>Visio</vt:lpstr>
      <vt:lpstr> caGrid Overview</vt:lpstr>
      <vt:lpstr>Agenda</vt:lpstr>
      <vt:lpstr>What is caBIG?</vt:lpstr>
      <vt:lpstr>Driving needs: cancer Biomedical Informatics Grid</vt:lpstr>
      <vt:lpstr>What is caGrid?</vt:lpstr>
      <vt:lpstr>What is caGrid to caBIG?</vt:lpstr>
      <vt:lpstr>History of caGrid</vt:lpstr>
      <vt:lpstr>Infrastructure Focus Areas</vt:lpstr>
      <vt:lpstr>caGrid Production Environment</vt:lpstr>
      <vt:lpstr>caGrid Community Involvement</vt:lpstr>
      <vt:lpstr>caGrid as the fabric of caBIG</vt:lpstr>
      <vt:lpstr> Component / Service Survey</vt:lpstr>
      <vt:lpstr>caGrid 1.3 Core Services</vt:lpstr>
      <vt:lpstr>Deprecated Services</vt:lpstr>
      <vt:lpstr>Metadata Services</vt:lpstr>
      <vt:lpstr>caGrid Data Description Infrastructure</vt:lpstr>
      <vt:lpstr>caGrid Standard Service Metadata</vt:lpstr>
      <vt:lpstr>caGrid Advertisement and Discovery</vt:lpstr>
      <vt:lpstr>Data Service Overview</vt:lpstr>
      <vt:lpstr>Data Service Query Language</vt:lpstr>
      <vt:lpstr>Federated Query Processor</vt:lpstr>
      <vt:lpstr>Workflow Services</vt:lpstr>
      <vt:lpstr>Introduce Vision</vt:lpstr>
      <vt:lpstr>Introduce Overview</vt:lpstr>
      <vt:lpstr>Introduce Features</vt:lpstr>
      <vt:lpstr>An example service development process (0 lines of developer code)</vt:lpstr>
      <vt:lpstr>GAARDS Overview</vt:lpstr>
      <vt:lpstr>GAARDS Components</vt:lpstr>
      <vt:lpstr>GAARDS Components cont.</vt:lpstr>
      <vt:lpstr>GAARDS Components cont.</vt:lpstr>
      <vt:lpstr>Grid Interactions</vt:lpstr>
      <vt:lpstr>Introduce Grid Usage</vt:lpstr>
      <vt:lpstr>caGrid Portal Grid Usage</vt:lpstr>
      <vt:lpstr>GAARDS Grid Usage</vt:lpstr>
      <vt:lpstr>WebSSO Grid Usage</vt:lpstr>
      <vt:lpstr>Workflow Interactions</vt:lpstr>
      <vt:lpstr>Service Architecture / Build Details</vt:lpstr>
      <vt:lpstr>Service Layers</vt:lpstr>
      <vt:lpstr>Service Layers: caBIO Data Service example</vt:lpstr>
      <vt:lpstr>caGrid Projects</vt:lpstr>
      <vt:lpstr>caGrid Ivy Build</vt:lpstr>
      <vt:lpstr>caGrid Ivy Build cont.</vt:lpstr>
      <vt:lpstr>caGrid Ivy Example Usage</vt:lpstr>
      <vt:lpstr>caGrid Quality Dashboard</vt:lpstr>
      <vt:lpstr>Deployment Concerns / Options</vt:lpstr>
      <vt:lpstr>Deployment Concerns</vt:lpstr>
      <vt:lpstr>Deployment Process</vt:lpstr>
      <vt:lpstr>Deployment Questions</vt:lpstr>
      <vt:lpstr>Security Bootstrapping</vt:lpstr>
      <vt:lpstr>Deployment Best Practices</vt:lpstr>
      <vt:lpstr>Metadata Services Deployment</vt:lpstr>
      <vt:lpstr>Metadata Model Service</vt:lpstr>
      <vt:lpstr>Global Model Exchange</vt:lpstr>
      <vt:lpstr>Index Service</vt:lpstr>
      <vt:lpstr>Business Activity Services Deployment</vt:lpstr>
      <vt:lpstr>Federated Query Processor</vt:lpstr>
      <vt:lpstr>Taverna Workflow Service</vt:lpstr>
      <vt:lpstr>BPEL Workflow Service</vt:lpstr>
      <vt:lpstr>Security Services Deployment</vt:lpstr>
      <vt:lpstr>Authentication Service</vt:lpstr>
      <vt:lpstr>Credential Delegation Service</vt:lpstr>
      <vt:lpstr>Dorian</vt:lpstr>
      <vt:lpstr>Grid Trust Service</vt:lpstr>
      <vt:lpstr>Grid Grouper</vt:lpstr>
      <vt:lpstr>Project Resources and Communication</vt:lpstr>
      <vt:lpstr> caGrid Overview</vt:lpstr>
      <vt:lpstr>Slide 67</vt:lpstr>
      <vt:lpstr>Deprecated Services</vt:lpstr>
      <vt:lpstr>Gold Compatibility: Global Model Exchange (GME)</vt:lpstr>
      <vt:lpstr>Gold Compatibility: Metadata Model Service (MMS)</vt:lpstr>
      <vt:lpstr>Gold Compatibility: Index Service</vt:lpstr>
      <vt:lpstr>caCORE SDK Integration</vt:lpstr>
      <vt:lpstr>Data Services: Federated Query Processor (FQP)</vt:lpstr>
      <vt:lpstr>Introduce Toolkit: Security-related improvements </vt:lpstr>
      <vt:lpstr>Introduce Toolkit: Other improvements</vt:lpstr>
      <vt:lpstr>Security: Authentication Enhancements</vt:lpstr>
      <vt:lpstr>Security: WebSSO Enhancements</vt:lpstr>
      <vt:lpstr>Security: Dorian</vt:lpstr>
      <vt:lpstr>caGrid 1.3 Installer</vt:lpstr>
      <vt:lpstr>Workflow: Taverna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oster</dc:creator>
  <cp:lastModifiedBy>Scott Oster</cp:lastModifiedBy>
  <cp:revision>443</cp:revision>
  <dcterms:created xsi:type="dcterms:W3CDTF">2009-06-17T20:07:34Z</dcterms:created>
  <dcterms:modified xsi:type="dcterms:W3CDTF">2009-06-18T20:28:15Z</dcterms:modified>
</cp:coreProperties>
</file>